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90"/>
  </p:notesMasterIdLst>
  <p:handoutMasterIdLst>
    <p:handoutMasterId r:id="rId91"/>
  </p:handoutMasterIdLst>
  <p:sldIdLst>
    <p:sldId id="272" r:id="rId3"/>
    <p:sldId id="420" r:id="rId4"/>
    <p:sldId id="421" r:id="rId5"/>
    <p:sldId id="442" r:id="rId6"/>
    <p:sldId id="306" r:id="rId7"/>
    <p:sldId id="302" r:id="rId8"/>
    <p:sldId id="423" r:id="rId9"/>
    <p:sldId id="480" r:id="rId10"/>
    <p:sldId id="277" r:id="rId11"/>
    <p:sldId id="345" r:id="rId12"/>
    <p:sldId id="375" r:id="rId13"/>
    <p:sldId id="268" r:id="rId14"/>
    <p:sldId id="334" r:id="rId15"/>
    <p:sldId id="267" r:id="rId16"/>
    <p:sldId id="335" r:id="rId17"/>
    <p:sldId id="280" r:id="rId18"/>
    <p:sldId id="337" r:id="rId19"/>
    <p:sldId id="460" r:id="rId20"/>
    <p:sldId id="349" r:id="rId21"/>
    <p:sldId id="350" r:id="rId22"/>
    <p:sldId id="348" r:id="rId23"/>
    <p:sldId id="351" r:id="rId24"/>
    <p:sldId id="299" r:id="rId25"/>
    <p:sldId id="386" r:id="rId26"/>
    <p:sldId id="312" r:id="rId27"/>
    <p:sldId id="313" r:id="rId28"/>
    <p:sldId id="273" r:id="rId29"/>
    <p:sldId id="359" r:id="rId30"/>
    <p:sldId id="363" r:id="rId31"/>
    <p:sldId id="365" r:id="rId32"/>
    <p:sldId id="364" r:id="rId33"/>
    <p:sldId id="367" r:id="rId34"/>
    <p:sldId id="368" r:id="rId35"/>
    <p:sldId id="369" r:id="rId36"/>
    <p:sldId id="372" r:id="rId37"/>
    <p:sldId id="373" r:id="rId38"/>
    <p:sldId id="300" r:id="rId39"/>
    <p:sldId id="376" r:id="rId40"/>
    <p:sldId id="377" r:id="rId41"/>
    <p:sldId id="378" r:id="rId42"/>
    <p:sldId id="366" r:id="rId43"/>
    <p:sldId id="361" r:id="rId44"/>
    <p:sldId id="362" r:id="rId45"/>
    <p:sldId id="380" r:id="rId46"/>
    <p:sldId id="381" r:id="rId47"/>
    <p:sldId id="384" r:id="rId48"/>
    <p:sldId id="346" r:id="rId49"/>
    <p:sldId id="462" r:id="rId50"/>
    <p:sldId id="354" r:id="rId51"/>
    <p:sldId id="355" r:id="rId52"/>
    <p:sldId id="357" r:id="rId53"/>
    <p:sldId id="358" r:id="rId54"/>
    <p:sldId id="340" r:id="rId55"/>
    <p:sldId id="341" r:id="rId56"/>
    <p:sldId id="342" r:id="rId57"/>
    <p:sldId id="343" r:id="rId58"/>
    <p:sldId id="283" r:id="rId59"/>
    <p:sldId id="391" r:id="rId60"/>
    <p:sldId id="392" r:id="rId61"/>
    <p:sldId id="339" r:id="rId62"/>
    <p:sldId id="265" r:id="rId63"/>
    <p:sldId id="463" r:id="rId64"/>
    <p:sldId id="475" r:id="rId65"/>
    <p:sldId id="476" r:id="rId66"/>
    <p:sldId id="477" r:id="rId67"/>
    <p:sldId id="478" r:id="rId68"/>
    <p:sldId id="479" r:id="rId69"/>
    <p:sldId id="466" r:id="rId70"/>
    <p:sldId id="467" r:id="rId71"/>
    <p:sldId id="468" r:id="rId72"/>
    <p:sldId id="469" r:id="rId73"/>
    <p:sldId id="470" r:id="rId74"/>
    <p:sldId id="471" r:id="rId75"/>
    <p:sldId id="472" r:id="rId76"/>
    <p:sldId id="473" r:id="rId77"/>
    <p:sldId id="474" r:id="rId78"/>
    <p:sldId id="310" r:id="rId79"/>
    <p:sldId id="266" r:id="rId80"/>
    <p:sldId id="395" r:id="rId81"/>
    <p:sldId id="396" r:id="rId82"/>
    <p:sldId id="397" r:id="rId83"/>
    <p:sldId id="455" r:id="rId84"/>
    <p:sldId id="456" r:id="rId85"/>
    <p:sldId id="457" r:id="rId86"/>
    <p:sldId id="481" r:id="rId87"/>
    <p:sldId id="422" r:id="rId88"/>
    <p:sldId id="332" r:id="rId89"/>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88" autoAdjust="0"/>
    <p:restoredTop sz="93466" autoAdjust="0"/>
  </p:normalViewPr>
  <p:slideViewPr>
    <p:cSldViewPr snapToGrid="0" snapToObjects="1" showGuides="1">
      <p:cViewPr varScale="1">
        <p:scale>
          <a:sx n="73" d="100"/>
          <a:sy n="73" d="100"/>
        </p:scale>
        <p:origin x="1698" y="78"/>
      </p:cViewPr>
      <p:guideLst>
        <p:guide orient="horz" pos="2160"/>
        <p:guide pos="2880"/>
      </p:guideLst>
    </p:cSldViewPr>
  </p:slideViewPr>
  <p:notesTextViewPr>
    <p:cViewPr>
      <p:scale>
        <a:sx n="1" d="1"/>
        <a:sy n="1" d="1"/>
      </p:scale>
      <p:origin x="0" y="0"/>
    </p:cViewPr>
  </p:notesTextViewPr>
  <p:sorterViewPr>
    <p:cViewPr>
      <p:scale>
        <a:sx n="100" d="100"/>
        <a:sy n="100" d="100"/>
      </p:scale>
      <p:origin x="0" y="-4752"/>
    </p:cViewPr>
  </p:sorterViewPr>
  <p:notesViewPr>
    <p:cSldViewPr snapToGrid="0" snapToObjects="1">
      <p:cViewPr varScale="1">
        <p:scale>
          <a:sx n="45" d="100"/>
          <a:sy n="45" d="100"/>
        </p:scale>
        <p:origin x="273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BAD18-1EF5-4561-8A92-560C7427D5B9}"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963B75AE-E93F-4E2F-AAB7-E794B97D3A51}">
      <dgm:prSet phldrT="[Text]" custT="1"/>
      <dgm:spPr/>
      <dgm:t>
        <a:bodyPr/>
        <a:lstStyle/>
        <a:p>
          <a:r>
            <a:rPr lang="en-US" sz="1600" dirty="0"/>
            <a:t>United Nations Development Business</a:t>
          </a:r>
        </a:p>
      </dgm:t>
    </dgm:pt>
    <dgm:pt modelId="{D50C5632-38A5-40F8-B502-54503C254814}" type="parTrans" cxnId="{ED6AC6B1-BCEC-46FE-B095-8D6EE90F4E65}">
      <dgm:prSet/>
      <dgm:spPr/>
      <dgm:t>
        <a:bodyPr/>
        <a:lstStyle/>
        <a:p>
          <a:endParaRPr lang="en-US"/>
        </a:p>
      </dgm:t>
    </dgm:pt>
    <dgm:pt modelId="{4728CFA5-7CAA-41B3-A8FA-A60EAE2D1DB1}" type="sibTrans" cxnId="{ED6AC6B1-BCEC-46FE-B095-8D6EE90F4E65}">
      <dgm:prSet/>
      <dgm:spPr/>
      <dgm:t>
        <a:bodyPr/>
        <a:lstStyle/>
        <a:p>
          <a:endParaRPr lang="en-US"/>
        </a:p>
      </dgm:t>
    </dgm:pt>
    <dgm:pt modelId="{78C5C9CE-56F4-4569-B5A9-8DE6B2F7ADDB}">
      <dgm:prSet phldrT="[Text]" custT="1"/>
      <dgm:spPr/>
      <dgm:t>
        <a:bodyPr/>
        <a:lstStyle/>
        <a:p>
          <a:r>
            <a:rPr lang="en-US" sz="1800" dirty="0"/>
            <a:t>www.worldbank.org</a:t>
          </a:r>
        </a:p>
      </dgm:t>
    </dgm:pt>
    <dgm:pt modelId="{453E5353-FE66-4DB8-8613-BCF03519BBA2}" type="parTrans" cxnId="{D0879793-1859-42E3-A289-1ED83EEB37E0}">
      <dgm:prSet/>
      <dgm:spPr/>
      <dgm:t>
        <a:bodyPr/>
        <a:lstStyle/>
        <a:p>
          <a:endParaRPr lang="en-US"/>
        </a:p>
      </dgm:t>
    </dgm:pt>
    <dgm:pt modelId="{F5D57EAF-2457-4A30-945B-A3C28F244C82}" type="sibTrans" cxnId="{D0879793-1859-42E3-A289-1ED83EEB37E0}">
      <dgm:prSet/>
      <dgm:spPr/>
      <dgm:t>
        <a:bodyPr/>
        <a:lstStyle/>
        <a:p>
          <a:endParaRPr lang="en-US"/>
        </a:p>
      </dgm:t>
    </dgm:pt>
    <dgm:pt modelId="{27817809-E4CB-426F-8DE2-C1626F268CB5}">
      <dgm:prSet phldrT="[Text]" custT="1"/>
      <dgm:spPr/>
      <dgm:t>
        <a:bodyPr/>
        <a:lstStyle/>
        <a:p>
          <a:r>
            <a:rPr lang="en-US" sz="1800" dirty="0"/>
            <a:t>World Bank Finances App</a:t>
          </a:r>
        </a:p>
      </dgm:t>
    </dgm:pt>
    <dgm:pt modelId="{10F588B4-BCBD-4B93-9E85-35B2E6C55E10}" type="parTrans" cxnId="{A8631BA7-92E6-45F1-9216-60D2EBF6D57D}">
      <dgm:prSet/>
      <dgm:spPr/>
      <dgm:t>
        <a:bodyPr/>
        <a:lstStyle/>
        <a:p>
          <a:endParaRPr lang="en-US"/>
        </a:p>
      </dgm:t>
    </dgm:pt>
    <dgm:pt modelId="{028A500D-EEC7-4345-ACF0-08C463614701}" type="sibTrans" cxnId="{A8631BA7-92E6-45F1-9216-60D2EBF6D57D}">
      <dgm:prSet/>
      <dgm:spPr/>
      <dgm:t>
        <a:bodyPr/>
        <a:lstStyle/>
        <a:p>
          <a:endParaRPr lang="en-US"/>
        </a:p>
      </dgm:t>
    </dgm:pt>
    <dgm:pt modelId="{94A228F5-0464-4A61-81C0-4CD45165BD9B}">
      <dgm:prSet phldrT="[Text]" custT="1"/>
      <dgm:spPr/>
      <dgm:t>
        <a:bodyPr/>
        <a:lstStyle/>
        <a:p>
          <a:r>
            <a:rPr lang="en-US" sz="1800" dirty="0"/>
            <a:t>World Bank Procurement App</a:t>
          </a:r>
        </a:p>
      </dgm:t>
    </dgm:pt>
    <dgm:pt modelId="{0D539F2D-7114-4312-B138-F54C2A21251E}" type="parTrans" cxnId="{DA903207-270A-4181-AD3B-16F6D5D30679}">
      <dgm:prSet/>
      <dgm:spPr/>
      <dgm:t>
        <a:bodyPr/>
        <a:lstStyle/>
        <a:p>
          <a:endParaRPr lang="en-US"/>
        </a:p>
      </dgm:t>
    </dgm:pt>
    <dgm:pt modelId="{49C9291F-8C84-43AB-A0E9-80781FB1A6D9}" type="sibTrans" cxnId="{DA903207-270A-4181-AD3B-16F6D5D30679}">
      <dgm:prSet/>
      <dgm:spPr/>
      <dgm:t>
        <a:bodyPr/>
        <a:lstStyle/>
        <a:p>
          <a:endParaRPr lang="en-US"/>
        </a:p>
      </dgm:t>
    </dgm:pt>
    <dgm:pt modelId="{4C97C4F4-6873-4E5C-9812-BF2F0AF6F38F}" type="pres">
      <dgm:prSet presAssocID="{601BAD18-1EF5-4561-8A92-560C7427D5B9}" presName="Name0" presStyleCnt="0">
        <dgm:presLayoutVars>
          <dgm:chMax val="7"/>
          <dgm:chPref val="7"/>
          <dgm:dir/>
        </dgm:presLayoutVars>
      </dgm:prSet>
      <dgm:spPr/>
      <dgm:t>
        <a:bodyPr/>
        <a:lstStyle/>
        <a:p>
          <a:endParaRPr lang="en-US"/>
        </a:p>
      </dgm:t>
    </dgm:pt>
    <dgm:pt modelId="{78931720-8D1E-4758-BD4D-AA2733807A77}" type="pres">
      <dgm:prSet presAssocID="{601BAD18-1EF5-4561-8A92-560C7427D5B9}" presName="Name1" presStyleCnt="0"/>
      <dgm:spPr/>
    </dgm:pt>
    <dgm:pt modelId="{87E541FE-46EC-4FB7-8483-4229D5A75CE7}" type="pres">
      <dgm:prSet presAssocID="{601BAD18-1EF5-4561-8A92-560C7427D5B9}" presName="cycle" presStyleCnt="0"/>
      <dgm:spPr/>
    </dgm:pt>
    <dgm:pt modelId="{958418B7-FC7F-4168-A3F8-C7CA2064B67A}" type="pres">
      <dgm:prSet presAssocID="{601BAD18-1EF5-4561-8A92-560C7427D5B9}" presName="srcNode" presStyleLbl="node1" presStyleIdx="0" presStyleCnt="4"/>
      <dgm:spPr/>
    </dgm:pt>
    <dgm:pt modelId="{1F825E77-BA74-41F4-BAFA-1F09FAD3698C}" type="pres">
      <dgm:prSet presAssocID="{601BAD18-1EF5-4561-8A92-560C7427D5B9}" presName="conn" presStyleLbl="parChTrans1D2" presStyleIdx="0" presStyleCnt="1"/>
      <dgm:spPr/>
      <dgm:t>
        <a:bodyPr/>
        <a:lstStyle/>
        <a:p>
          <a:endParaRPr lang="en-US"/>
        </a:p>
      </dgm:t>
    </dgm:pt>
    <dgm:pt modelId="{48D3B475-2729-4CA4-8B3D-36201E958D26}" type="pres">
      <dgm:prSet presAssocID="{601BAD18-1EF5-4561-8A92-560C7427D5B9}" presName="extraNode" presStyleLbl="node1" presStyleIdx="0" presStyleCnt="4"/>
      <dgm:spPr/>
    </dgm:pt>
    <dgm:pt modelId="{5D789929-E0A7-49CC-A58E-FCFBBCC45E53}" type="pres">
      <dgm:prSet presAssocID="{601BAD18-1EF5-4561-8A92-560C7427D5B9}" presName="dstNode" presStyleLbl="node1" presStyleIdx="0" presStyleCnt="4"/>
      <dgm:spPr/>
    </dgm:pt>
    <dgm:pt modelId="{430075DC-F71B-4EED-94D9-D24AEE895743}" type="pres">
      <dgm:prSet presAssocID="{963B75AE-E93F-4E2F-AAB7-E794B97D3A51}" presName="text_1" presStyleLbl="node1" presStyleIdx="0" presStyleCnt="4" custScaleX="97772" custScaleY="138651">
        <dgm:presLayoutVars>
          <dgm:bulletEnabled val="1"/>
        </dgm:presLayoutVars>
      </dgm:prSet>
      <dgm:spPr/>
      <dgm:t>
        <a:bodyPr/>
        <a:lstStyle/>
        <a:p>
          <a:endParaRPr lang="en-US"/>
        </a:p>
      </dgm:t>
    </dgm:pt>
    <dgm:pt modelId="{3AAD85A5-2218-4494-B7FA-4AEDFCEADF25}" type="pres">
      <dgm:prSet presAssocID="{963B75AE-E93F-4E2F-AAB7-E794B97D3A51}" presName="accent_1" presStyleCnt="0"/>
      <dgm:spPr/>
    </dgm:pt>
    <dgm:pt modelId="{7BEAFFDE-B667-4BBC-A7B8-25EBB63A5AC6}" type="pres">
      <dgm:prSet presAssocID="{963B75AE-E93F-4E2F-AAB7-E794B97D3A51}" presName="accentRepeatNode" presStyleLbl="solidFgAcc1" presStyleIdx="0" presStyleCnt="4"/>
      <dgm:spPr/>
    </dgm:pt>
    <dgm:pt modelId="{F27CD2F3-EF28-42A0-90C3-C53D046C0A67}" type="pres">
      <dgm:prSet presAssocID="{78C5C9CE-56F4-4569-B5A9-8DE6B2F7ADDB}" presName="text_2" presStyleLbl="node1" presStyleIdx="1" presStyleCnt="4">
        <dgm:presLayoutVars>
          <dgm:bulletEnabled val="1"/>
        </dgm:presLayoutVars>
      </dgm:prSet>
      <dgm:spPr/>
      <dgm:t>
        <a:bodyPr/>
        <a:lstStyle/>
        <a:p>
          <a:endParaRPr lang="en-US"/>
        </a:p>
      </dgm:t>
    </dgm:pt>
    <dgm:pt modelId="{4C864181-DEA0-4048-B051-7C1333B8EF15}" type="pres">
      <dgm:prSet presAssocID="{78C5C9CE-56F4-4569-B5A9-8DE6B2F7ADDB}" presName="accent_2" presStyleCnt="0"/>
      <dgm:spPr/>
    </dgm:pt>
    <dgm:pt modelId="{85969480-055B-4B60-B97E-681DB9EF22A7}" type="pres">
      <dgm:prSet presAssocID="{78C5C9CE-56F4-4569-B5A9-8DE6B2F7ADDB}" presName="accentRepeatNode" presStyleLbl="solidFgAcc1" presStyleIdx="1" presStyleCnt="4"/>
      <dgm:spPr/>
    </dgm:pt>
    <dgm:pt modelId="{9CB85E00-5C6E-4028-BFD0-014988D9E04E}" type="pres">
      <dgm:prSet presAssocID="{27817809-E4CB-426F-8DE2-C1626F268CB5}" presName="text_3" presStyleLbl="node1" presStyleIdx="2" presStyleCnt="4">
        <dgm:presLayoutVars>
          <dgm:bulletEnabled val="1"/>
        </dgm:presLayoutVars>
      </dgm:prSet>
      <dgm:spPr/>
      <dgm:t>
        <a:bodyPr/>
        <a:lstStyle/>
        <a:p>
          <a:endParaRPr lang="en-US"/>
        </a:p>
      </dgm:t>
    </dgm:pt>
    <dgm:pt modelId="{2DB8359B-2D5A-4577-955F-FB0D212B6409}" type="pres">
      <dgm:prSet presAssocID="{27817809-E4CB-426F-8DE2-C1626F268CB5}" presName="accent_3" presStyleCnt="0"/>
      <dgm:spPr/>
    </dgm:pt>
    <dgm:pt modelId="{491726C6-BD16-4208-ACB4-458E4058AF13}" type="pres">
      <dgm:prSet presAssocID="{27817809-E4CB-426F-8DE2-C1626F268CB5}" presName="accentRepeatNode" presStyleLbl="solidFgAcc1" presStyleIdx="2" presStyleCnt="4"/>
      <dgm:spPr/>
    </dgm:pt>
    <dgm:pt modelId="{1474519F-8595-41DF-94EF-FAEAF5EA1A65}" type="pres">
      <dgm:prSet presAssocID="{94A228F5-0464-4A61-81C0-4CD45165BD9B}" presName="text_4" presStyleLbl="node1" presStyleIdx="3" presStyleCnt="4">
        <dgm:presLayoutVars>
          <dgm:bulletEnabled val="1"/>
        </dgm:presLayoutVars>
      </dgm:prSet>
      <dgm:spPr/>
      <dgm:t>
        <a:bodyPr/>
        <a:lstStyle/>
        <a:p>
          <a:endParaRPr lang="en-US"/>
        </a:p>
      </dgm:t>
    </dgm:pt>
    <dgm:pt modelId="{3AC70F72-2E7A-4DCC-9CAE-3DDECBC83CBC}" type="pres">
      <dgm:prSet presAssocID="{94A228F5-0464-4A61-81C0-4CD45165BD9B}" presName="accent_4" presStyleCnt="0"/>
      <dgm:spPr/>
    </dgm:pt>
    <dgm:pt modelId="{B8002A8B-79F0-467D-9D88-0DA8F47B6757}" type="pres">
      <dgm:prSet presAssocID="{94A228F5-0464-4A61-81C0-4CD45165BD9B}" presName="accentRepeatNode" presStyleLbl="solidFgAcc1" presStyleIdx="3" presStyleCnt="4"/>
      <dgm:spPr/>
    </dgm:pt>
  </dgm:ptLst>
  <dgm:cxnLst>
    <dgm:cxn modelId="{17E2AAE2-D29F-4D69-8C23-EFEB7DC304A0}" type="presOf" srcId="{78C5C9CE-56F4-4569-B5A9-8DE6B2F7ADDB}" destId="{F27CD2F3-EF28-42A0-90C3-C53D046C0A67}" srcOrd="0" destOrd="0" presId="urn:microsoft.com/office/officeart/2008/layout/VerticalCurvedList"/>
    <dgm:cxn modelId="{7887E646-6C73-439D-BB55-AE35540315DB}" type="presOf" srcId="{601BAD18-1EF5-4561-8A92-560C7427D5B9}" destId="{4C97C4F4-6873-4E5C-9812-BF2F0AF6F38F}" srcOrd="0" destOrd="0" presId="urn:microsoft.com/office/officeart/2008/layout/VerticalCurvedList"/>
    <dgm:cxn modelId="{4472A4FC-3950-415E-A588-619999804556}" type="presOf" srcId="{27817809-E4CB-426F-8DE2-C1626F268CB5}" destId="{9CB85E00-5C6E-4028-BFD0-014988D9E04E}" srcOrd="0" destOrd="0" presId="urn:microsoft.com/office/officeart/2008/layout/VerticalCurvedList"/>
    <dgm:cxn modelId="{D0879793-1859-42E3-A289-1ED83EEB37E0}" srcId="{601BAD18-1EF5-4561-8A92-560C7427D5B9}" destId="{78C5C9CE-56F4-4569-B5A9-8DE6B2F7ADDB}" srcOrd="1" destOrd="0" parTransId="{453E5353-FE66-4DB8-8613-BCF03519BBA2}" sibTransId="{F5D57EAF-2457-4A30-945B-A3C28F244C82}"/>
    <dgm:cxn modelId="{689C0715-D2BD-44A7-A5CE-D7E4AF318108}" type="presOf" srcId="{4728CFA5-7CAA-41B3-A8FA-A60EAE2D1DB1}" destId="{1F825E77-BA74-41F4-BAFA-1F09FAD3698C}" srcOrd="0" destOrd="0" presId="urn:microsoft.com/office/officeart/2008/layout/VerticalCurvedList"/>
    <dgm:cxn modelId="{A8631BA7-92E6-45F1-9216-60D2EBF6D57D}" srcId="{601BAD18-1EF5-4561-8A92-560C7427D5B9}" destId="{27817809-E4CB-426F-8DE2-C1626F268CB5}" srcOrd="2" destOrd="0" parTransId="{10F588B4-BCBD-4B93-9E85-35B2E6C55E10}" sibTransId="{028A500D-EEC7-4345-ACF0-08C463614701}"/>
    <dgm:cxn modelId="{DA903207-270A-4181-AD3B-16F6D5D30679}" srcId="{601BAD18-1EF5-4561-8A92-560C7427D5B9}" destId="{94A228F5-0464-4A61-81C0-4CD45165BD9B}" srcOrd="3" destOrd="0" parTransId="{0D539F2D-7114-4312-B138-F54C2A21251E}" sibTransId="{49C9291F-8C84-43AB-A0E9-80781FB1A6D9}"/>
    <dgm:cxn modelId="{ED6AC6B1-BCEC-46FE-B095-8D6EE90F4E65}" srcId="{601BAD18-1EF5-4561-8A92-560C7427D5B9}" destId="{963B75AE-E93F-4E2F-AAB7-E794B97D3A51}" srcOrd="0" destOrd="0" parTransId="{D50C5632-38A5-40F8-B502-54503C254814}" sibTransId="{4728CFA5-7CAA-41B3-A8FA-A60EAE2D1DB1}"/>
    <dgm:cxn modelId="{7DD0CA8B-C535-4969-BE5D-9D7F0620CF1D}" type="presOf" srcId="{963B75AE-E93F-4E2F-AAB7-E794B97D3A51}" destId="{430075DC-F71B-4EED-94D9-D24AEE895743}" srcOrd="0" destOrd="0" presId="urn:microsoft.com/office/officeart/2008/layout/VerticalCurvedList"/>
    <dgm:cxn modelId="{92A4FA6C-E4C0-453E-B571-28C0EEF29D08}" type="presOf" srcId="{94A228F5-0464-4A61-81C0-4CD45165BD9B}" destId="{1474519F-8595-41DF-94EF-FAEAF5EA1A65}" srcOrd="0" destOrd="0" presId="urn:microsoft.com/office/officeart/2008/layout/VerticalCurvedList"/>
    <dgm:cxn modelId="{122147E0-DDDC-4BA3-A162-D3C34EF5539C}" type="presParOf" srcId="{4C97C4F4-6873-4E5C-9812-BF2F0AF6F38F}" destId="{78931720-8D1E-4758-BD4D-AA2733807A77}" srcOrd="0" destOrd="0" presId="urn:microsoft.com/office/officeart/2008/layout/VerticalCurvedList"/>
    <dgm:cxn modelId="{A5E1F6CA-A2E4-433E-B57C-BA1D92B0AF66}" type="presParOf" srcId="{78931720-8D1E-4758-BD4D-AA2733807A77}" destId="{87E541FE-46EC-4FB7-8483-4229D5A75CE7}" srcOrd="0" destOrd="0" presId="urn:microsoft.com/office/officeart/2008/layout/VerticalCurvedList"/>
    <dgm:cxn modelId="{CBF1D86D-E343-45EF-8D90-2E78285B71F7}" type="presParOf" srcId="{87E541FE-46EC-4FB7-8483-4229D5A75CE7}" destId="{958418B7-FC7F-4168-A3F8-C7CA2064B67A}" srcOrd="0" destOrd="0" presId="urn:microsoft.com/office/officeart/2008/layout/VerticalCurvedList"/>
    <dgm:cxn modelId="{DB0E55AB-F448-4FC2-8943-F436B796B0EE}" type="presParOf" srcId="{87E541FE-46EC-4FB7-8483-4229D5A75CE7}" destId="{1F825E77-BA74-41F4-BAFA-1F09FAD3698C}" srcOrd="1" destOrd="0" presId="urn:microsoft.com/office/officeart/2008/layout/VerticalCurvedList"/>
    <dgm:cxn modelId="{FDF2FDF2-EBA8-4FA9-8CAF-103108102AB6}" type="presParOf" srcId="{87E541FE-46EC-4FB7-8483-4229D5A75CE7}" destId="{48D3B475-2729-4CA4-8B3D-36201E958D26}" srcOrd="2" destOrd="0" presId="urn:microsoft.com/office/officeart/2008/layout/VerticalCurvedList"/>
    <dgm:cxn modelId="{F3733DC3-AD6E-45A0-9487-11C47C7EE5FC}" type="presParOf" srcId="{87E541FE-46EC-4FB7-8483-4229D5A75CE7}" destId="{5D789929-E0A7-49CC-A58E-FCFBBCC45E53}" srcOrd="3" destOrd="0" presId="urn:microsoft.com/office/officeart/2008/layout/VerticalCurvedList"/>
    <dgm:cxn modelId="{8F962501-06CC-4514-9F13-3D861DBE3FCC}" type="presParOf" srcId="{78931720-8D1E-4758-BD4D-AA2733807A77}" destId="{430075DC-F71B-4EED-94D9-D24AEE895743}" srcOrd="1" destOrd="0" presId="urn:microsoft.com/office/officeart/2008/layout/VerticalCurvedList"/>
    <dgm:cxn modelId="{16A6742E-3B61-4251-8735-38624702D5B6}" type="presParOf" srcId="{78931720-8D1E-4758-BD4D-AA2733807A77}" destId="{3AAD85A5-2218-4494-B7FA-4AEDFCEADF25}" srcOrd="2" destOrd="0" presId="urn:microsoft.com/office/officeart/2008/layout/VerticalCurvedList"/>
    <dgm:cxn modelId="{A25CE3E6-BBEF-4ACD-9371-CF6F2AA70FEE}" type="presParOf" srcId="{3AAD85A5-2218-4494-B7FA-4AEDFCEADF25}" destId="{7BEAFFDE-B667-4BBC-A7B8-25EBB63A5AC6}" srcOrd="0" destOrd="0" presId="urn:microsoft.com/office/officeart/2008/layout/VerticalCurvedList"/>
    <dgm:cxn modelId="{F7E527AB-8B23-4B62-B659-C06A12E4DD66}" type="presParOf" srcId="{78931720-8D1E-4758-BD4D-AA2733807A77}" destId="{F27CD2F3-EF28-42A0-90C3-C53D046C0A67}" srcOrd="3" destOrd="0" presId="urn:microsoft.com/office/officeart/2008/layout/VerticalCurvedList"/>
    <dgm:cxn modelId="{53BFF3E1-9FBA-4876-95C9-64D24A643847}" type="presParOf" srcId="{78931720-8D1E-4758-BD4D-AA2733807A77}" destId="{4C864181-DEA0-4048-B051-7C1333B8EF15}" srcOrd="4" destOrd="0" presId="urn:microsoft.com/office/officeart/2008/layout/VerticalCurvedList"/>
    <dgm:cxn modelId="{964A7696-738D-48AF-993F-7F963E0410FB}" type="presParOf" srcId="{4C864181-DEA0-4048-B051-7C1333B8EF15}" destId="{85969480-055B-4B60-B97E-681DB9EF22A7}" srcOrd="0" destOrd="0" presId="urn:microsoft.com/office/officeart/2008/layout/VerticalCurvedList"/>
    <dgm:cxn modelId="{7C0B81AB-A8B3-4341-9963-FDAC1DED8145}" type="presParOf" srcId="{78931720-8D1E-4758-BD4D-AA2733807A77}" destId="{9CB85E00-5C6E-4028-BFD0-014988D9E04E}" srcOrd="5" destOrd="0" presId="urn:microsoft.com/office/officeart/2008/layout/VerticalCurvedList"/>
    <dgm:cxn modelId="{3AD069B0-73CF-4520-B2E9-BDC6C66492D7}" type="presParOf" srcId="{78931720-8D1E-4758-BD4D-AA2733807A77}" destId="{2DB8359B-2D5A-4577-955F-FB0D212B6409}" srcOrd="6" destOrd="0" presId="urn:microsoft.com/office/officeart/2008/layout/VerticalCurvedList"/>
    <dgm:cxn modelId="{3B5FA145-5828-4FAF-B84A-7AD7C52F63A2}" type="presParOf" srcId="{2DB8359B-2D5A-4577-955F-FB0D212B6409}" destId="{491726C6-BD16-4208-ACB4-458E4058AF13}" srcOrd="0" destOrd="0" presId="urn:microsoft.com/office/officeart/2008/layout/VerticalCurvedList"/>
    <dgm:cxn modelId="{FF8DE329-D103-4F6D-8459-0550810A395F}" type="presParOf" srcId="{78931720-8D1E-4758-BD4D-AA2733807A77}" destId="{1474519F-8595-41DF-94EF-FAEAF5EA1A65}" srcOrd="7" destOrd="0" presId="urn:microsoft.com/office/officeart/2008/layout/VerticalCurvedList"/>
    <dgm:cxn modelId="{0704C61A-9802-41EA-89B8-BED69C19573F}" type="presParOf" srcId="{78931720-8D1E-4758-BD4D-AA2733807A77}" destId="{3AC70F72-2E7A-4DCC-9CAE-3DDECBC83CBC}" srcOrd="8" destOrd="0" presId="urn:microsoft.com/office/officeart/2008/layout/VerticalCurvedList"/>
    <dgm:cxn modelId="{61586D32-5D0A-434E-8F1D-5995B9FA14F8}" type="presParOf" srcId="{3AC70F72-2E7A-4DCC-9CAE-3DDECBC83CBC}" destId="{B8002A8B-79F0-467D-9D88-0DA8F47B675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25E77-BA74-41F4-BAFA-1F09FAD3698C}">
      <dsp:nvSpPr>
        <dsp:cNvPr id="0" name=""/>
        <dsp:cNvSpPr/>
      </dsp:nvSpPr>
      <dsp:spPr>
        <a:xfrm>
          <a:off x="-3792002" y="-582432"/>
          <a:ext cx="4519702" cy="4519702"/>
        </a:xfrm>
        <a:prstGeom prst="blockArc">
          <a:avLst>
            <a:gd name="adj1" fmla="val 18900000"/>
            <a:gd name="adj2" fmla="val 2700000"/>
            <a:gd name="adj3" fmla="val 47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075DC-F71B-4EED-94D9-D24AEE895743}">
      <dsp:nvSpPr>
        <dsp:cNvPr id="0" name=""/>
        <dsp:cNvSpPr/>
      </dsp:nvSpPr>
      <dsp:spPr>
        <a:xfrm>
          <a:off x="407955" y="158179"/>
          <a:ext cx="2330026" cy="7155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661" tIns="40640" rIns="40640" bIns="40640" numCol="1" spcCol="1270" anchor="ctr" anchorCtr="0">
          <a:noAutofit/>
        </a:bodyPr>
        <a:lstStyle/>
        <a:p>
          <a:pPr lvl="0" algn="l" defTabSz="711200">
            <a:lnSpc>
              <a:spcPct val="90000"/>
            </a:lnSpc>
            <a:spcBef>
              <a:spcPct val="0"/>
            </a:spcBef>
            <a:spcAft>
              <a:spcPct val="35000"/>
            </a:spcAft>
          </a:pPr>
          <a:r>
            <a:rPr lang="en-US" sz="1600" kern="1200" dirty="0"/>
            <a:t>United Nations Development Business</a:t>
          </a:r>
        </a:p>
      </dsp:txBody>
      <dsp:txXfrm>
        <a:off x="407955" y="158179"/>
        <a:ext cx="2330026" cy="715589"/>
      </dsp:txXfrm>
    </dsp:sp>
    <dsp:sp modelId="{7BEAFFDE-B667-4BBC-A7B8-25EBB63A5AC6}">
      <dsp:nvSpPr>
        <dsp:cNvPr id="0" name=""/>
        <dsp:cNvSpPr/>
      </dsp:nvSpPr>
      <dsp:spPr>
        <a:xfrm>
          <a:off x="58839" y="193406"/>
          <a:ext cx="645135" cy="645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CD2F3-EF28-42A0-90C3-C53D046C0A67}">
      <dsp:nvSpPr>
        <dsp:cNvPr id="0" name=""/>
        <dsp:cNvSpPr/>
      </dsp:nvSpPr>
      <dsp:spPr>
        <a:xfrm>
          <a:off x="677304" y="1032216"/>
          <a:ext cx="2087225" cy="5161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661" tIns="45720" rIns="45720" bIns="45720" numCol="1" spcCol="1270" anchor="ctr" anchorCtr="0">
          <a:noAutofit/>
        </a:bodyPr>
        <a:lstStyle/>
        <a:p>
          <a:pPr lvl="0" algn="l" defTabSz="800100">
            <a:lnSpc>
              <a:spcPct val="90000"/>
            </a:lnSpc>
            <a:spcBef>
              <a:spcPct val="0"/>
            </a:spcBef>
            <a:spcAft>
              <a:spcPct val="35000"/>
            </a:spcAft>
          </a:pPr>
          <a:r>
            <a:rPr lang="en-US" sz="1800" kern="1200" dirty="0"/>
            <a:t>www.worldbank.org</a:t>
          </a:r>
        </a:p>
      </dsp:txBody>
      <dsp:txXfrm>
        <a:off x="677304" y="1032216"/>
        <a:ext cx="2087225" cy="516108"/>
      </dsp:txXfrm>
    </dsp:sp>
    <dsp:sp modelId="{85969480-055B-4B60-B97E-681DB9EF22A7}">
      <dsp:nvSpPr>
        <dsp:cNvPr id="0" name=""/>
        <dsp:cNvSpPr/>
      </dsp:nvSpPr>
      <dsp:spPr>
        <a:xfrm>
          <a:off x="354736" y="967703"/>
          <a:ext cx="645135" cy="645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85E00-5C6E-4028-BFD0-014988D9E04E}">
      <dsp:nvSpPr>
        <dsp:cNvPr id="0" name=""/>
        <dsp:cNvSpPr/>
      </dsp:nvSpPr>
      <dsp:spPr>
        <a:xfrm>
          <a:off x="677304" y="1806513"/>
          <a:ext cx="2087225" cy="5161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661" tIns="45720" rIns="45720" bIns="45720" numCol="1" spcCol="1270" anchor="ctr" anchorCtr="0">
          <a:noAutofit/>
        </a:bodyPr>
        <a:lstStyle/>
        <a:p>
          <a:pPr lvl="0" algn="l" defTabSz="800100">
            <a:lnSpc>
              <a:spcPct val="90000"/>
            </a:lnSpc>
            <a:spcBef>
              <a:spcPct val="0"/>
            </a:spcBef>
            <a:spcAft>
              <a:spcPct val="35000"/>
            </a:spcAft>
          </a:pPr>
          <a:r>
            <a:rPr lang="en-US" sz="1800" kern="1200" dirty="0"/>
            <a:t>World Bank Finances App</a:t>
          </a:r>
        </a:p>
      </dsp:txBody>
      <dsp:txXfrm>
        <a:off x="677304" y="1806513"/>
        <a:ext cx="2087225" cy="516108"/>
      </dsp:txXfrm>
    </dsp:sp>
    <dsp:sp modelId="{491726C6-BD16-4208-ACB4-458E4058AF13}">
      <dsp:nvSpPr>
        <dsp:cNvPr id="0" name=""/>
        <dsp:cNvSpPr/>
      </dsp:nvSpPr>
      <dsp:spPr>
        <a:xfrm>
          <a:off x="354736" y="1741999"/>
          <a:ext cx="645135" cy="645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4519F-8595-41DF-94EF-FAEAF5EA1A65}">
      <dsp:nvSpPr>
        <dsp:cNvPr id="0" name=""/>
        <dsp:cNvSpPr/>
      </dsp:nvSpPr>
      <dsp:spPr>
        <a:xfrm>
          <a:off x="381407" y="2580809"/>
          <a:ext cx="2383122" cy="5161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661" tIns="45720" rIns="45720" bIns="45720" numCol="1" spcCol="1270" anchor="ctr" anchorCtr="0">
          <a:noAutofit/>
        </a:bodyPr>
        <a:lstStyle/>
        <a:p>
          <a:pPr lvl="0" algn="l" defTabSz="800100">
            <a:lnSpc>
              <a:spcPct val="90000"/>
            </a:lnSpc>
            <a:spcBef>
              <a:spcPct val="0"/>
            </a:spcBef>
            <a:spcAft>
              <a:spcPct val="35000"/>
            </a:spcAft>
          </a:pPr>
          <a:r>
            <a:rPr lang="en-US" sz="1800" kern="1200" dirty="0"/>
            <a:t>World Bank Procurement App</a:t>
          </a:r>
        </a:p>
      </dsp:txBody>
      <dsp:txXfrm>
        <a:off x="381407" y="2580809"/>
        <a:ext cx="2383122" cy="516108"/>
      </dsp:txXfrm>
    </dsp:sp>
    <dsp:sp modelId="{B8002A8B-79F0-467D-9D88-0DA8F47B6757}">
      <dsp:nvSpPr>
        <dsp:cNvPr id="0" name=""/>
        <dsp:cNvSpPr/>
      </dsp:nvSpPr>
      <dsp:spPr>
        <a:xfrm>
          <a:off x="58839" y="2516296"/>
          <a:ext cx="645135" cy="645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7/31/2020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2:59.21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39.037"/>
    </inkml:context>
    <inkml:brush xml:id="br0">
      <inkml:brushProperty name="width" value="0.025" units="cm"/>
      <inkml:brushProperty name="height" value="0.025" units="cm"/>
      <inkml:brushProperty name="color" value="#FFFFFF"/>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9T07:08:17.543"/>
    </inkml:context>
    <inkml:brush xml:id="br0">
      <inkml:brushProperty name="width" value="0.1" units="cm"/>
      <inkml:brushProperty name="height" value="0.1" units="cm"/>
      <inkml:brushProperty name="color" value="#E71224"/>
      <inkml:brushProperty name="ignorePressure" value="1"/>
    </inkml:brush>
  </inkml:definitions>
  <inkml:trace contextRef="#ctx0" brushRef="#br0">10 1,'-4'0,"-2"0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02.3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11.3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38.785"/>
    </inkml:context>
    <inkml:brush xml:id="br0">
      <inkml:brushProperty name="width" value="0.025" units="cm"/>
      <inkml:brushProperty name="height" value="0.025" units="cm"/>
      <inkml:brushProperty name="color" value="#FFFFFF"/>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39.037"/>
    </inkml:context>
    <inkml:brush xml:id="br0">
      <inkml:brushProperty name="width" value="0.025" units="cm"/>
      <inkml:brushProperty name="height" value="0.025" units="cm"/>
      <inkml:brushProperty name="color" value="#FFFFFF"/>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2:59.21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02.3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11.33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0T10:23:38.785"/>
    </inkml:context>
    <inkml:brush xml:id="br0">
      <inkml:brushProperty name="width" value="0.025" units="cm"/>
      <inkml:brushProperty name="height" value="0.025" units="cm"/>
      <inkml:brushProperty name="color" value="#FFFFFF"/>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7/31/2020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5</a:t>
            </a:fld>
            <a:endParaRPr lang="de-DE" dirty="0"/>
          </a:p>
        </p:txBody>
      </p:sp>
    </p:spTree>
    <p:extLst>
      <p:ext uri="{BB962C8B-B14F-4D97-AF65-F5344CB8AC3E}">
        <p14:creationId xmlns:p14="http://schemas.microsoft.com/office/powerpoint/2010/main" val="177740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26</a:t>
            </a:fld>
            <a:endParaRPr lang="de-DE" dirty="0"/>
          </a:p>
        </p:txBody>
      </p:sp>
    </p:spTree>
    <p:extLst>
      <p:ext uri="{BB962C8B-B14F-4D97-AF65-F5344CB8AC3E}">
        <p14:creationId xmlns:p14="http://schemas.microsoft.com/office/powerpoint/2010/main" val="109447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36</a:t>
            </a:fld>
            <a:endParaRPr lang="en-US"/>
          </a:p>
        </p:txBody>
      </p:sp>
    </p:spTree>
    <p:extLst>
      <p:ext uri="{BB962C8B-B14F-4D97-AF65-F5344CB8AC3E}">
        <p14:creationId xmlns:p14="http://schemas.microsoft.com/office/powerpoint/2010/main" val="318144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32FBD-AEEE-4797-A892-3764AA4CCCFF}"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3531194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val="207524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90880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26927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a:p>
        </p:txBody>
      </p:sp>
    </p:spTree>
    <p:extLst>
      <p:ext uri="{BB962C8B-B14F-4D97-AF65-F5344CB8AC3E}">
        <p14:creationId xmlns:p14="http://schemas.microsoft.com/office/powerpoint/2010/main" val="1741598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a:prstGeom prst="rect">
            <a:avLst/>
          </a:prstGeo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7D4E2-2CD3-4E54-9F99-2E517C9550D4}"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AAAEB-1283-4B10-95E5-0D27BC4D75C9}" type="slidenum">
              <a:rPr lang="en-US" smtClean="0"/>
              <a:t>‹#›</a:t>
            </a:fld>
            <a:endParaRPr lang="en-US"/>
          </a:p>
        </p:txBody>
      </p:sp>
    </p:spTree>
    <p:extLst>
      <p:ext uri="{BB962C8B-B14F-4D97-AF65-F5344CB8AC3E}">
        <p14:creationId xmlns:p14="http://schemas.microsoft.com/office/powerpoint/2010/main" val="2050487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D4E2-2CD3-4E54-9F99-2E517C9550D4}"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AAAEB-1283-4B10-95E5-0D27BC4D75C9}" type="slidenum">
              <a:rPr lang="en-US" smtClean="0"/>
              <a:t>‹#›</a:t>
            </a:fld>
            <a:endParaRPr lang="en-US"/>
          </a:p>
        </p:txBody>
      </p:sp>
    </p:spTree>
    <p:extLst>
      <p:ext uri="{BB962C8B-B14F-4D97-AF65-F5344CB8AC3E}">
        <p14:creationId xmlns:p14="http://schemas.microsoft.com/office/powerpoint/2010/main" val="1413354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01">
    <p:bg>
      <p:bgPr>
        <a:solidFill>
          <a:schemeClr val="bg1"/>
        </a:solidFill>
        <a:effectLst/>
      </p:bgPr>
    </p:b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6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727D4E2-2CD3-4E54-9F99-2E517C9550D4}"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AAAEB-1283-4B10-95E5-0D27BC4D75C9}" type="slidenum">
              <a:rPr lang="en-US" smtClean="0"/>
              <a:t>‹#›</a:t>
            </a:fld>
            <a:endParaRPr lang="en-US"/>
          </a:p>
        </p:txBody>
      </p:sp>
    </p:spTree>
    <p:extLst>
      <p:ext uri="{BB962C8B-B14F-4D97-AF65-F5344CB8AC3E}">
        <p14:creationId xmlns:p14="http://schemas.microsoft.com/office/powerpoint/2010/main" val="62977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D4E2-2CD3-4E54-9F99-2E517C9550D4}"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AAAEB-1283-4B10-95E5-0D27BC4D75C9}" type="slidenum">
              <a:rPr lang="en-US" smtClean="0"/>
              <a:t>‹#›</a:t>
            </a:fld>
            <a:endParaRPr lang="en-US"/>
          </a:p>
        </p:txBody>
      </p:sp>
    </p:spTree>
    <p:extLst>
      <p:ext uri="{BB962C8B-B14F-4D97-AF65-F5344CB8AC3E}">
        <p14:creationId xmlns:p14="http://schemas.microsoft.com/office/powerpoint/2010/main" val="25104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01">
    <p:bg>
      <p:bgPr>
        <a:solidFill>
          <a:schemeClr val="bg1"/>
        </a:soli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3543300" y="6311899"/>
            <a:ext cx="2057400" cy="365125"/>
          </a:xfrm>
          <a:prstGeom prst="rect">
            <a:avLst/>
          </a:prstGeom>
        </p:spPr>
        <p:txBody>
          <a:bodyPr/>
          <a:lstStyle/>
          <a:p>
            <a:pPr algn="ctr">
              <a:defRPr/>
            </a:pPr>
            <a:fld id="{EF62D93A-3BA0-8848-BFA3-D7046C1B555D}" type="slidenum">
              <a:rPr lang="en-US" smtClean="0"/>
              <a:pPr algn="ctr">
                <a:defRPr/>
              </a:pPr>
              <a:t>‹#›</a:t>
            </a:fld>
            <a:endParaRPr lang="en-US" dirty="0"/>
          </a:p>
        </p:txBody>
      </p:sp>
      <p:sp>
        <p:nvSpPr>
          <p:cNvPr id="6" name="Inhaltsplatzhalter 5"/>
          <p:cNvSpPr>
            <a:spLocks noGrp="1"/>
          </p:cNvSpPr>
          <p:nvPr>
            <p:ph sz="quarter" idx="12" hasCustomPrompt="1"/>
          </p:nvPr>
        </p:nvSpPr>
        <p:spPr>
          <a:xfrm>
            <a:off x="628650" y="1825625"/>
            <a:ext cx="7886700" cy="4351338"/>
          </a:xfrm>
          <a:prstGeom prst="rect">
            <a:avLst/>
          </a:prstGeom>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
        <p:nvSpPr>
          <p:cNvPr id="5" name="Title 4"/>
          <p:cNvSpPr>
            <a:spLocks noGrp="1"/>
          </p:cNvSpPr>
          <p:nvPr>
            <p:ph type="title"/>
          </p:nvPr>
        </p:nvSpPr>
        <p:spPr>
          <a:xfrm>
            <a:off x="628650" y="365126"/>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0943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677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6934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310039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122901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pic>
        <p:nvPicPr>
          <p:cNvPr id="6" name="Picture 8" descr="C:\Users\vijaykumarp\Desktop\ppt-bg.jpgppt-b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334" y="-38582"/>
            <a:ext cx="9142810" cy="807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1530" y="148500"/>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5372" r:id="rId1"/>
    <p:sldLayoutId id="2147485373" r:id="rId2"/>
    <p:sldLayoutId id="2147485382" r:id="rId3"/>
    <p:sldLayoutId id="2147485383" r:id="rId4"/>
    <p:sldLayoutId id="2147485386" r:id="rId5"/>
    <p:sldLayoutId id="2147485387" r:id="rId6"/>
    <p:sldLayoutId id="2147485389" r:id="rId7"/>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 id="2147485384" r:id="rId19"/>
    <p:sldLayoutId id="2147485385" r:id="rId20"/>
    <p:sldLayoutId id="2147485388" r:id="rId21"/>
  </p:sldLayoutIdLst>
  <p:hf hd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hyperlink" Target="https://step.worldbank.org/" TargetMode="External"/><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hyperlink" Target="https://worldbankgroup.sharepoint.com/portals/hub/_layouts/15/PointPublishing.aspx?app=video&amp;p=p&amp;chid=ad3fc4bb-0bbd-4468-9b2a-5738b1d4b115&amp;vid=e78b53be-03f3-4bf3-86f7-4aef15f957be&amp;from=1" TargetMode="External"/><Relationship Id="rId5" Type="http://schemas.openxmlformats.org/officeDocument/2006/relationships/image" Target="../media/image27.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hyperlink" Target="http://wbnpf.procurementinet.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3" Type="http://schemas.openxmlformats.org/officeDocument/2006/relationships/image" Target="../media/image280.png"/><Relationship Id="rId3" Type="http://schemas.openxmlformats.org/officeDocument/2006/relationships/image" Target="../media/image5.jpeg"/><Relationship Id="rId12" Type="http://schemas.openxmlformats.org/officeDocument/2006/relationships/customXml" Target="../ink/ink4.xml"/><Relationship Id="rId2" Type="http://schemas.openxmlformats.org/officeDocument/2006/relationships/image" Target="../media/image6.png"/><Relationship Id="rId1" Type="http://schemas.openxmlformats.org/officeDocument/2006/relationships/slideLayout" Target="../slideLayouts/slideLayout8.xml"/><Relationship Id="rId11" Type="http://schemas.openxmlformats.org/officeDocument/2006/relationships/customXml" Target="../ink/ink3.xml"/><Relationship Id="rId5" Type="http://schemas.openxmlformats.org/officeDocument/2006/relationships/customXml" Target="../ink/ink1.xml"/><Relationship Id="rId15" Type="http://schemas.openxmlformats.org/officeDocument/2006/relationships/image" Target="../media/image52.png"/><Relationship Id="rId10" Type="http://schemas.openxmlformats.org/officeDocument/2006/relationships/customXml" Target="../ink/ink2.xml"/><Relationship Id="rId4" Type="http://schemas.openxmlformats.org/officeDocument/2006/relationships/image" Target="../media/image2.jpeg"/><Relationship Id="rId9" Type="http://schemas.openxmlformats.org/officeDocument/2006/relationships/image" Target="../media/image270.png"/><Relationship Id="rId14" Type="http://schemas.openxmlformats.org/officeDocument/2006/relationships/customXml" Target="../ink/ink5.xml"/></Relationships>
</file>

<file path=ppt/slides/_rels/slide48.xml.rels><?xml version="1.0" encoding="UTF-8" standalone="yes"?>
<Relationships xmlns="http://schemas.openxmlformats.org/package/2006/relationships"><Relationship Id="rId13" Type="http://schemas.openxmlformats.org/officeDocument/2006/relationships/image" Target="../media/image280.png"/><Relationship Id="rId18" Type="http://schemas.openxmlformats.org/officeDocument/2006/relationships/image" Target="../media/image53.png"/><Relationship Id="rId3" Type="http://schemas.openxmlformats.org/officeDocument/2006/relationships/image" Target="../media/image5.jpeg"/><Relationship Id="rId12" Type="http://schemas.openxmlformats.org/officeDocument/2006/relationships/customXml" Target="../ink/ink9.xml"/><Relationship Id="rId17" Type="http://schemas.openxmlformats.org/officeDocument/2006/relationships/image" Target="../media/image320.png"/><Relationship Id="rId2" Type="http://schemas.openxmlformats.org/officeDocument/2006/relationships/image" Target="../media/image6.png"/><Relationship Id="rId1" Type="http://schemas.openxmlformats.org/officeDocument/2006/relationships/slideLayout" Target="../slideLayouts/slideLayout8.xml"/><Relationship Id="rId11" Type="http://schemas.openxmlformats.org/officeDocument/2006/relationships/customXml" Target="../ink/ink8.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customXml" Target="../ink/ink7.xml"/><Relationship Id="rId4" Type="http://schemas.openxmlformats.org/officeDocument/2006/relationships/image" Target="../media/image2.jpeg"/><Relationship Id="rId9" Type="http://schemas.openxmlformats.org/officeDocument/2006/relationships/image" Target="../media/image270.png"/><Relationship Id="rId14" Type="http://schemas.openxmlformats.org/officeDocument/2006/relationships/customXml" Target="../ink/ink10.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55.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6.xml"/><Relationship Id="rId5" Type="http://schemas.openxmlformats.org/officeDocument/2006/relationships/image" Target="../media/image58.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6.xml"/><Relationship Id="rId5" Type="http://schemas.openxmlformats.org/officeDocument/2006/relationships/image" Target="../media/image61.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6.xml"/><Relationship Id="rId5" Type="http://schemas.openxmlformats.org/officeDocument/2006/relationships/image" Target="../media/image62.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64.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6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6.xml"/><Relationship Id="rId5" Type="http://schemas.openxmlformats.org/officeDocument/2006/relationships/image" Target="../media/image66.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7.png"/><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image" Target="../media/image68.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image" Target="../media/image69.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image" Target="../media/image70.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image" Target="../media/image71.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s://wbnpf.procurementinet.org/e-learning-program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hyperlink" Target="https://www.worldbank.org/en/projects-operations/procurement/debarred-firms" TargetMode="Externa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2.pn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3.png"/><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7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bnpf.procurementinet.org/Create-and-Submit-GPN" TargetMode="External"/><Relationship Id="rId13" Type="http://schemas.openxmlformats.org/officeDocument/2006/relationships/hyperlink" Target="https://wbnpf.procurementinet.org/prior-review-draft-bd-upload-documents" TargetMode="External"/><Relationship Id="rId18" Type="http://schemas.openxmlformats.org/officeDocument/2006/relationships/hyperlink" Target="https://wbnpf.procurementinet.org/prior-review-bid-opening-minutes" TargetMode="External"/><Relationship Id="rId26" Type="http://schemas.openxmlformats.org/officeDocument/2006/relationships/hyperlink" Target="https://wbnpf.procurementinet.org/prior-review-contract-completion" TargetMode="External"/><Relationship Id="rId3" Type="http://schemas.openxmlformats.org/officeDocument/2006/relationships/hyperlink" Target="https://wbnpf.procurementinet.org/Account-Registration" TargetMode="External"/><Relationship Id="rId21" Type="http://schemas.openxmlformats.org/officeDocument/2006/relationships/hyperlink" Target="https://wbnpf.procurementinet.org/prior-review-ber-evaluated-contracts-and-banks-response" TargetMode="External"/><Relationship Id="rId7" Type="http://schemas.openxmlformats.org/officeDocument/2006/relationships/hyperlink" Target="https://wbnpf.procurementinet.org/upload-ppsd" TargetMode="External"/><Relationship Id="rId12" Type="http://schemas.openxmlformats.org/officeDocument/2006/relationships/hyperlink" Target="https://wbnpf.procurementinet.org/procurement-plan-features" TargetMode="External"/><Relationship Id="rId17" Type="http://schemas.openxmlformats.org/officeDocument/2006/relationships/hyperlink" Target="https://wbnpf.procurementinet.org/prior-review-amendments-bd" TargetMode="External"/><Relationship Id="rId25" Type="http://schemas.openxmlformats.org/officeDocument/2006/relationships/hyperlink" Target="https://wbnpf.procurementinet.org/prior-review-contract-amendment-and-contract-form" TargetMode="External"/><Relationship Id="rId2" Type="http://schemas.openxmlformats.org/officeDocument/2006/relationships/hyperlink" Target="https://wbnpf.procurementinet.org/STEP-Overview" TargetMode="External"/><Relationship Id="rId16" Type="http://schemas.openxmlformats.org/officeDocument/2006/relationships/hyperlink" Target="https://wbnpf.procurementinet.org/prior-review-specific-procurement-notice" TargetMode="External"/><Relationship Id="rId20" Type="http://schemas.openxmlformats.org/officeDocument/2006/relationships/hyperlink" Target="https://wbnpf.procurementinet.org/prior-review-ber-add-firms" TargetMode="External"/><Relationship Id="rId29" Type="http://schemas.openxmlformats.org/officeDocument/2006/relationships/hyperlink" Target="https://wbnpf.procurementinet.org/post-review-cs-key-procurement-steps" TargetMode="External"/><Relationship Id="rId1" Type="http://schemas.openxmlformats.org/officeDocument/2006/relationships/slideLayout" Target="../slideLayouts/slideLayout7.xml"/><Relationship Id="rId6" Type="http://schemas.openxmlformats.org/officeDocument/2006/relationships/hyperlink" Target="https://wbnpf.procurementinet.org/project-details" TargetMode="External"/><Relationship Id="rId11" Type="http://schemas.openxmlformats.org/officeDocument/2006/relationships/hyperlink" Target="https://wbnpf.procurementinet.org/edit-procurement-plan" TargetMode="External"/><Relationship Id="rId24" Type="http://schemas.openxmlformats.org/officeDocument/2006/relationships/hyperlink" Target="https://wbnpf.procurementinet.org/prior-review-signed-contract-and-bo-form" TargetMode="External"/><Relationship Id="rId5" Type="http://schemas.openxmlformats.org/officeDocument/2006/relationships/hyperlink" Target="https://wbnpf.procurementinet.org/step-dashboard-overview" TargetMode="External"/><Relationship Id="rId15" Type="http://schemas.openxmlformats.org/officeDocument/2006/relationships/hyperlink" Target="https://wbnpf.procurementinet.org/prior-review-upload-issued-bd-and-notification" TargetMode="External"/><Relationship Id="rId23" Type="http://schemas.openxmlformats.org/officeDocument/2006/relationships/hyperlink" Target="https://wbnpf.procurementinet.org/prior-review-notification-award" TargetMode="External"/><Relationship Id="rId28" Type="http://schemas.openxmlformats.org/officeDocument/2006/relationships/hyperlink" Target="https://wbnpf.procurementinet.org/post-review-terms-reference" TargetMode="External"/><Relationship Id="rId10" Type="http://schemas.openxmlformats.org/officeDocument/2006/relationships/hyperlink" Target="https://wbnpf.procurementinet.org/submit-pp-and-bank-response" TargetMode="External"/><Relationship Id="rId19" Type="http://schemas.openxmlformats.org/officeDocument/2006/relationships/hyperlink" Target="https://wbnpf.procurementinet.org/prior-review-bid-validity-extension" TargetMode="External"/><Relationship Id="rId31" Type="http://schemas.openxmlformats.org/officeDocument/2006/relationships/image" Target="../media/image6.png"/><Relationship Id="rId4" Type="http://schemas.openxmlformats.org/officeDocument/2006/relationships/hyperlink" Target="https://wbnpf.procurementinet.org/create-password-and-step-access" TargetMode="External"/><Relationship Id="rId9" Type="http://schemas.openxmlformats.org/officeDocument/2006/relationships/hyperlink" Target="https://wbnpf.procurementinet.org/create-procurement-plan" TargetMode="External"/><Relationship Id="rId14" Type="http://schemas.openxmlformats.org/officeDocument/2006/relationships/hyperlink" Target="https://wbnpf.procurementinet.org/prior-review-draft-bd-send-bank-and-bank-response" TargetMode="External"/><Relationship Id="rId22" Type="http://schemas.openxmlformats.org/officeDocument/2006/relationships/hyperlink" Target="https://wbnpf.procurementinet.org/prior-review-standstill-and-debriefing" TargetMode="External"/><Relationship Id="rId27" Type="http://schemas.openxmlformats.org/officeDocument/2006/relationships/hyperlink" Target="https://wbnpf.procurementinet.org/prior-review-contract-termination" TargetMode="External"/><Relationship Id="rId30" Type="http://schemas.openxmlformats.org/officeDocument/2006/relationships/hyperlink" Target="https://wbnpf.procurementinet.org/post-review-contract-amendment"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hyperlink" Target="http://pubdocs.worldbank.org/en/894361459190142673/ProcurementConsultantHiringGuidelinesEngJuly2014.pdf" TargetMode="External"/><Relationship Id="rId2" Type="http://schemas.openxmlformats.org/officeDocument/2006/relationships/hyperlink" Target="http://pubdocs.worldbank.org/en/492221459454433323/Procurement-GuidelinesEnglishJuly12014.pdf" TargetMode="Externa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jpe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hyperlink" Target="https://wbnpf.procurementinet.org/e-learning-programs" TargetMode="Externa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hyperlink" Target="https://pixabay.com/en/questionmark-info-help-faq-support-30863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tep.worldbank.or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381" y="1633537"/>
            <a:ext cx="9152335" cy="2376488"/>
          </a:xfrm>
          <a:prstGeom prst="rect">
            <a:avLst/>
          </a:prstGeom>
          <a:solidFill>
            <a:srgbClr val="021E4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en-US" altLang="en-US" sz="1350">
              <a:solidFill>
                <a:srgbClr val="FFFFFF"/>
              </a:solidFill>
              <a:latin typeface="MS PGothic" panose="020B0600070205080204" pitchFamily="34" charset="-128"/>
              <a:ea typeface="MS PGothic" panose="020B0600070205080204" pitchFamily="34" charset="-128"/>
              <a:sym typeface="MS PGothic" panose="020B0600070205080204" pitchFamily="34" charset="-128"/>
            </a:endParaRPr>
          </a:p>
        </p:txBody>
      </p:sp>
      <p:sp>
        <p:nvSpPr>
          <p:cNvPr id="5123" name="Rectangle 3"/>
          <p:cNvSpPr>
            <a:spLocks noChangeArrowheads="1"/>
          </p:cNvSpPr>
          <p:nvPr/>
        </p:nvSpPr>
        <p:spPr bwMode="auto">
          <a:xfrm>
            <a:off x="-8334" y="3987404"/>
            <a:ext cx="9158288" cy="169069"/>
          </a:xfrm>
          <a:prstGeom prst="rect">
            <a:avLst/>
          </a:prstGeom>
          <a:solidFill>
            <a:srgbClr val="1697F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en-US" altLang="en-US" sz="1350">
              <a:latin typeface="Arial" panose="020B0604020202020204" pitchFamily="34" charset="0"/>
            </a:endParaRPr>
          </a:p>
        </p:txBody>
      </p:sp>
      <p:pic>
        <p:nvPicPr>
          <p:cNvPr id="5124" name="Picture 4" descr="ppt"/>
          <p:cNvPicPr>
            <a:picLocks noChangeAspect="1" noChangeArrowheads="1"/>
          </p:cNvPicPr>
          <p:nvPr/>
        </p:nvPicPr>
        <p:blipFill>
          <a:blip r:embed="rId2">
            <a:extLst>
              <a:ext uri="{28A0092B-C50C-407E-A947-70E740481C1C}">
                <a14:useLocalDpi xmlns:a14="http://schemas.microsoft.com/office/drawing/2010/main" val="0"/>
              </a:ext>
            </a:extLst>
          </a:blip>
          <a:srcRect l="259" t="11911" b="25345"/>
          <a:stretch>
            <a:fillRect/>
          </a:stretch>
        </p:blipFill>
        <p:spPr bwMode="auto">
          <a:xfrm>
            <a:off x="-53165" y="1665270"/>
            <a:ext cx="9258300" cy="438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p:nvPr/>
        </p:nvGrpSpPr>
        <p:grpSpPr>
          <a:xfrm>
            <a:off x="0" y="-46886"/>
            <a:ext cx="9145109" cy="819151"/>
            <a:chOff x="21266" y="0"/>
            <a:chExt cx="9145109" cy="819151"/>
          </a:xfrm>
        </p:grpSpPr>
        <p:pic>
          <p:nvPicPr>
            <p:cNvPr id="8"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 name="TextBox 8"/>
          <p:cNvSpPr txBox="1"/>
          <p:nvPr/>
        </p:nvSpPr>
        <p:spPr>
          <a:xfrm>
            <a:off x="-23812" y="1752971"/>
            <a:ext cx="9158288" cy="1631216"/>
          </a:xfrm>
          <a:prstGeom prst="rect">
            <a:avLst/>
          </a:prstGeom>
          <a:noFill/>
        </p:spPr>
        <p:txBody>
          <a:bodyPr wrap="square" rtlCol="0">
            <a:spAutoFit/>
          </a:bodyPr>
          <a:lstStyle/>
          <a:p>
            <a:r>
              <a:rPr lang="en-US" sz="7200" dirty="0">
                <a:solidFill>
                  <a:schemeClr val="bg1"/>
                </a:solidFill>
                <a:effectLst>
                  <a:outerShdw blurRad="50800" dist="38100" dir="2700000" algn="tl" rotWithShape="0">
                    <a:prstClr val="black">
                      <a:alpha val="40000"/>
                    </a:prstClr>
                  </a:outerShdw>
                </a:effectLst>
              </a:rPr>
              <a:t>STEP </a:t>
            </a:r>
          </a:p>
          <a:p>
            <a:r>
              <a:rPr lang="en-US" sz="2800" dirty="0">
                <a:solidFill>
                  <a:schemeClr val="bg1"/>
                </a:solidFill>
                <a:effectLst>
                  <a:outerShdw blurRad="50800" dist="38100" dir="2700000" algn="tl" rotWithShape="0">
                    <a:prstClr val="black">
                      <a:alpha val="40000"/>
                    </a:prstClr>
                  </a:outerShdw>
                </a:effectLst>
              </a:rPr>
              <a:t>Systematic Tracking of Exchanges in Procurement</a:t>
            </a:r>
          </a:p>
        </p:txBody>
      </p:sp>
      <p:sp>
        <p:nvSpPr>
          <p:cNvPr id="4" name="Speech Bubble: Oval 3"/>
          <p:cNvSpPr/>
          <p:nvPr/>
        </p:nvSpPr>
        <p:spPr bwMode="auto">
          <a:xfrm>
            <a:off x="3147237" y="432771"/>
            <a:ext cx="4816549" cy="1800066"/>
          </a:xfrm>
          <a:prstGeom prst="wedgeEllipse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 name="Speech Bubble: Oval 4"/>
          <p:cNvSpPr/>
          <p:nvPr/>
        </p:nvSpPr>
        <p:spPr bwMode="auto">
          <a:xfrm>
            <a:off x="23565" y="1541721"/>
            <a:ext cx="3953012" cy="1424763"/>
          </a:xfrm>
          <a:prstGeom prst="wedgeEllipse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57042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746308"/>
            <a:ext cx="9144000" cy="660537"/>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1138" y="801977"/>
            <a:ext cx="6930231"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STEP: SETTING UP PROJECT FOR STEP</a:t>
            </a:r>
          </a:p>
        </p:txBody>
      </p:sp>
      <p:grpSp>
        <p:nvGrpSpPr>
          <p:cNvPr id="18" name="Group 17"/>
          <p:cNvGrpSpPr/>
          <p:nvPr/>
        </p:nvGrpSpPr>
        <p:grpSpPr>
          <a:xfrm>
            <a:off x="43659" y="1938325"/>
            <a:ext cx="8853008" cy="4835341"/>
            <a:chOff x="144927" y="1013166"/>
            <a:chExt cx="8853008" cy="5031181"/>
          </a:xfrm>
        </p:grpSpPr>
        <p:pic>
          <p:nvPicPr>
            <p:cNvPr id="6" name="Picture 5"/>
            <p:cNvPicPr>
              <a:picLocks noChangeAspect="1"/>
            </p:cNvPicPr>
            <p:nvPr/>
          </p:nvPicPr>
          <p:blipFill>
            <a:blip r:embed="rId5"/>
            <a:stretch>
              <a:fillRect/>
            </a:stretch>
          </p:blipFill>
          <p:spPr>
            <a:xfrm>
              <a:off x="144927" y="1013166"/>
              <a:ext cx="8853008" cy="5031181"/>
            </a:xfrm>
            <a:prstGeom prst="rect">
              <a:avLst/>
            </a:prstGeom>
          </p:spPr>
        </p:pic>
        <p:pic>
          <p:nvPicPr>
            <p:cNvPr id="12" name="Picture 11"/>
            <p:cNvPicPr>
              <a:picLocks noChangeAspect="1"/>
            </p:cNvPicPr>
            <p:nvPr/>
          </p:nvPicPr>
          <p:blipFill>
            <a:blip r:embed="rId6"/>
            <a:stretch>
              <a:fillRect/>
            </a:stretch>
          </p:blipFill>
          <p:spPr>
            <a:xfrm>
              <a:off x="1865698" y="2061882"/>
              <a:ext cx="597715" cy="758638"/>
            </a:xfrm>
            <a:prstGeom prst="rect">
              <a:avLst/>
            </a:prstGeom>
          </p:spPr>
        </p:pic>
        <p:pic>
          <p:nvPicPr>
            <p:cNvPr id="13" name="Picture 12"/>
            <p:cNvPicPr>
              <a:picLocks noChangeAspect="1"/>
            </p:cNvPicPr>
            <p:nvPr/>
          </p:nvPicPr>
          <p:blipFill>
            <a:blip r:embed="rId7"/>
            <a:stretch>
              <a:fillRect/>
            </a:stretch>
          </p:blipFill>
          <p:spPr>
            <a:xfrm>
              <a:off x="5197044" y="2061882"/>
              <a:ext cx="868273" cy="816896"/>
            </a:xfrm>
            <a:prstGeom prst="rect">
              <a:avLst/>
            </a:prstGeom>
          </p:spPr>
        </p:pic>
        <p:sp>
          <p:nvSpPr>
            <p:cNvPr id="14" name="Rectangle 13"/>
            <p:cNvSpPr/>
            <p:nvPr/>
          </p:nvSpPr>
          <p:spPr bwMode="auto">
            <a:xfrm>
              <a:off x="2409627" y="2200039"/>
              <a:ext cx="1741034" cy="1576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lang="en-US" sz="800" b="0" dirty="0">
                  <a:solidFill>
                    <a:schemeClr val="tx1">
                      <a:lumMod val="50000"/>
                      <a:lumOff val="50000"/>
                    </a:schemeClr>
                  </a:solidFill>
                  <a:cs typeface="Times New Roman" pitchFamily="18" charset="0"/>
                </a:rPr>
                <a:t>Procurement Specialist</a:t>
              </a:r>
              <a:endParaRPr kumimoji="0" lang="en-US" sz="800" b="0" i="0" u="none" strike="noStrike" cap="none" normalizeH="0" baseline="0" dirty="0">
                <a:ln>
                  <a:noFill/>
                </a:ln>
                <a:solidFill>
                  <a:schemeClr val="tx1">
                    <a:lumMod val="50000"/>
                    <a:lumOff val="50000"/>
                  </a:schemeClr>
                </a:solidFill>
                <a:effectLst/>
                <a:cs typeface="Times New Roman" pitchFamily="18" charset="0"/>
              </a:endParaRPr>
            </a:p>
          </p:txBody>
        </p:sp>
        <p:sp>
          <p:nvSpPr>
            <p:cNvPr id="15" name="Rectangle 14"/>
            <p:cNvSpPr/>
            <p:nvPr/>
          </p:nvSpPr>
          <p:spPr bwMode="auto">
            <a:xfrm>
              <a:off x="6031705" y="2205075"/>
              <a:ext cx="1741034" cy="1576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50000"/>
                </a:spcBef>
                <a:spcAft>
                  <a:spcPct val="0"/>
                </a:spcAft>
                <a:buClrTx/>
                <a:buSzTx/>
                <a:tabLst/>
              </a:pPr>
              <a:r>
                <a:rPr lang="en-US" sz="800" b="0" dirty="0">
                  <a:solidFill>
                    <a:schemeClr val="tx1">
                      <a:lumMod val="50000"/>
                      <a:lumOff val="50000"/>
                    </a:schemeClr>
                  </a:solidFill>
                  <a:cs typeface="Times New Roman" pitchFamily="18" charset="0"/>
                </a:rPr>
                <a:t>Task Team Leader</a:t>
              </a:r>
              <a:endParaRPr kumimoji="0" lang="en-US" sz="800" b="0" i="0" u="none" strike="noStrike" cap="none" normalizeH="0" baseline="0" dirty="0">
                <a:ln>
                  <a:noFill/>
                </a:ln>
                <a:solidFill>
                  <a:schemeClr val="tx1">
                    <a:lumMod val="50000"/>
                    <a:lumOff val="50000"/>
                  </a:schemeClr>
                </a:solidFill>
                <a:effectLst/>
                <a:cs typeface="Times New Roman" pitchFamily="18" charset="0"/>
              </a:endParaRPr>
            </a:p>
          </p:txBody>
        </p:sp>
        <p:sp>
          <p:nvSpPr>
            <p:cNvPr id="16" name="Rectangle 15"/>
            <p:cNvSpPr/>
            <p:nvPr/>
          </p:nvSpPr>
          <p:spPr bwMode="auto">
            <a:xfrm>
              <a:off x="4612791" y="4269921"/>
              <a:ext cx="914400" cy="16760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17" name="Text Placeholder 16">
            <a:extLst>
              <a:ext uri="{FF2B5EF4-FFF2-40B4-BE49-F238E27FC236}">
                <a16:creationId xmlns:a16="http://schemas.microsoft.com/office/drawing/2014/main" id="{1F9E4F06-0C64-4D18-9205-041FEE9603BF}"/>
              </a:ext>
            </a:extLst>
          </p:cNvPr>
          <p:cNvSpPr>
            <a:spLocks noGrp="1"/>
          </p:cNvSpPr>
          <p:nvPr>
            <p:ph type="body" sz="quarter" idx="13"/>
          </p:nvPr>
        </p:nvSpPr>
        <p:spPr>
          <a:xfrm>
            <a:off x="65163" y="1447692"/>
            <a:ext cx="8477250" cy="515206"/>
          </a:xfrm>
          <a:prstGeom prst="rect">
            <a:avLst/>
          </a:prstGeom>
        </p:spPr>
        <p:txBody>
          <a:bodyPr>
            <a:spAutoFit/>
          </a:bodyPr>
          <a:lstStyle/>
          <a:p>
            <a:pPr marL="0" marR="0">
              <a:lnSpc>
                <a:spcPct val="107000"/>
              </a:lnSpc>
              <a:spcBef>
                <a:spcPts val="0"/>
              </a:spcBef>
              <a:spcAft>
                <a:spcPts val="800"/>
              </a:spcAft>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Users can be added only by the Bank staff after the contact person of the agency sends an email request to the Bank with the user details</a:t>
            </a:r>
          </a:p>
        </p:txBody>
      </p:sp>
    </p:spTree>
    <p:extLst>
      <p:ext uri="{BB962C8B-B14F-4D97-AF65-F5344CB8AC3E}">
        <p14:creationId xmlns:p14="http://schemas.microsoft.com/office/powerpoint/2010/main" val="28791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746308"/>
            <a:ext cx="9144000" cy="660537"/>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1138" y="801977"/>
            <a:ext cx="6930231"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STEP: SETTING UP PROJECT FOR STEP</a:t>
            </a:r>
          </a:p>
        </p:txBody>
      </p:sp>
      <p:sp>
        <p:nvSpPr>
          <p:cNvPr id="17" name="Text Placeholder 16">
            <a:extLst>
              <a:ext uri="{FF2B5EF4-FFF2-40B4-BE49-F238E27FC236}">
                <a16:creationId xmlns:a16="http://schemas.microsoft.com/office/drawing/2014/main" id="{1F9E4F06-0C64-4D18-9205-041FEE9603BF}"/>
              </a:ext>
            </a:extLst>
          </p:cNvPr>
          <p:cNvSpPr>
            <a:spLocks noGrp="1"/>
          </p:cNvSpPr>
          <p:nvPr>
            <p:ph type="body" sz="quarter" idx="13"/>
          </p:nvPr>
        </p:nvSpPr>
        <p:spPr>
          <a:xfrm>
            <a:off x="65163" y="1447692"/>
            <a:ext cx="8477250" cy="251736"/>
          </a:xfrm>
          <a:prstGeom prst="rect">
            <a:avLst/>
          </a:prstGeom>
        </p:spPr>
        <p:txBody>
          <a:bodyPr>
            <a:spAutoFit/>
          </a:bodyPr>
          <a:lstStyle/>
          <a:p>
            <a:pPr marL="0">
              <a:lnSpc>
                <a:spcPct val="107000"/>
              </a:lnSpc>
              <a:spcBef>
                <a:spcPts val="0"/>
              </a:spcBef>
              <a:spcAft>
                <a:spcPts val="800"/>
              </a:spcAft>
            </a:pPr>
            <a:r>
              <a:rPr lang="en-US" b="1" dirty="0">
                <a:latin typeface="Calibri" panose="020F0502020204030204" pitchFamily="34" charset="0"/>
                <a:cs typeface="Times New Roman" panose="02020603050405020304" pitchFamily="18" charset="0"/>
              </a:rPr>
              <a:t>USER ROLES</a:t>
            </a:r>
          </a:p>
        </p:txBody>
      </p:sp>
      <p:pic>
        <p:nvPicPr>
          <p:cNvPr id="19" name="Picture 18">
            <a:extLst>
              <a:ext uri="{FF2B5EF4-FFF2-40B4-BE49-F238E27FC236}">
                <a16:creationId xmlns:a16="http://schemas.microsoft.com/office/drawing/2014/main" id="{7B003F2D-D1F1-49EB-ABE2-BEFA5F2000E7}"/>
              </a:ext>
            </a:extLst>
          </p:cNvPr>
          <p:cNvPicPr/>
          <p:nvPr/>
        </p:nvPicPr>
        <p:blipFill>
          <a:blip r:embed="rId5"/>
          <a:stretch>
            <a:fillRect/>
          </a:stretch>
        </p:blipFill>
        <p:spPr>
          <a:xfrm>
            <a:off x="171450" y="1846897"/>
            <a:ext cx="8647513" cy="4001453"/>
          </a:xfrm>
          <a:prstGeom prst="rect">
            <a:avLst/>
          </a:prstGeom>
        </p:spPr>
      </p:pic>
    </p:spTree>
    <p:extLst>
      <p:ext uri="{BB962C8B-B14F-4D97-AF65-F5344CB8AC3E}">
        <p14:creationId xmlns:p14="http://schemas.microsoft.com/office/powerpoint/2010/main" val="401742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3" name="Picture 12">
            <a:extLst>
              <a:ext uri="{FF2B5EF4-FFF2-40B4-BE49-F238E27FC236}">
                <a16:creationId xmlns:a16="http://schemas.microsoft.com/office/drawing/2014/main" id="{9EC2DD18-6546-4766-8782-FC70818A4B11}"/>
              </a:ext>
            </a:extLst>
          </p:cNvPr>
          <p:cNvPicPr/>
          <p:nvPr/>
        </p:nvPicPr>
        <p:blipFill>
          <a:blip r:embed="rId4"/>
          <a:stretch>
            <a:fillRect/>
          </a:stretch>
        </p:blipFill>
        <p:spPr>
          <a:xfrm>
            <a:off x="426129" y="1757362"/>
            <a:ext cx="7989902" cy="4501395"/>
          </a:xfrm>
          <a:prstGeom prst="rect">
            <a:avLst/>
          </a:prstGeom>
        </p:spPr>
      </p:pic>
      <p:pic>
        <p:nvPicPr>
          <p:cNvPr id="14" name="Picture 13">
            <a:extLst>
              <a:ext uri="{FF2B5EF4-FFF2-40B4-BE49-F238E27FC236}">
                <a16:creationId xmlns:a16="http://schemas.microsoft.com/office/drawing/2014/main" id="{826A2D8F-3E11-4D64-9E3A-07C8C8AEF80E}"/>
              </a:ext>
            </a:extLst>
          </p:cNvPr>
          <p:cNvPicPr>
            <a:picLocks noChangeAspect="1"/>
          </p:cNvPicPr>
          <p:nvPr/>
        </p:nvPicPr>
        <p:blipFill>
          <a:blip r:embed="rId5">
            <a:duotone>
              <a:schemeClr val="bg2">
                <a:shade val="45000"/>
                <a:satMod val="135000"/>
              </a:schemeClr>
              <a:prstClr val="white"/>
            </a:duotone>
          </a:blip>
          <a:stretch>
            <a:fillRect/>
          </a:stretch>
        </p:blipFill>
        <p:spPr>
          <a:xfrm>
            <a:off x="0" y="672994"/>
            <a:ext cx="9144000" cy="585788"/>
          </a:xfrm>
          <a:prstGeom prst="rect">
            <a:avLst/>
          </a:prstGeom>
        </p:spPr>
      </p:pic>
      <p:sp>
        <p:nvSpPr>
          <p:cNvPr id="16" name="Rectangle 15">
            <a:extLst>
              <a:ext uri="{FF2B5EF4-FFF2-40B4-BE49-F238E27FC236}">
                <a16:creationId xmlns:a16="http://schemas.microsoft.com/office/drawing/2014/main" id="{A621117E-8E22-4A54-A661-9AA3C2E79B8E}"/>
              </a:ext>
            </a:extLst>
          </p:cNvPr>
          <p:cNvSpPr/>
          <p:nvPr/>
        </p:nvSpPr>
        <p:spPr>
          <a:xfrm>
            <a:off x="-27772" y="775343"/>
            <a:ext cx="462171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STEP: Website DETAILS  </a:t>
            </a:r>
          </a:p>
        </p:txBody>
      </p:sp>
      <p:sp>
        <p:nvSpPr>
          <p:cNvPr id="3" name="Rectangle 2">
            <a:extLst>
              <a:ext uri="{FF2B5EF4-FFF2-40B4-BE49-F238E27FC236}">
                <a16:creationId xmlns:a16="http://schemas.microsoft.com/office/drawing/2014/main" id="{9A868DB5-C53E-4EF4-A8FE-9F8FC403691A}"/>
              </a:ext>
            </a:extLst>
          </p:cNvPr>
          <p:cNvSpPr/>
          <p:nvPr/>
        </p:nvSpPr>
        <p:spPr>
          <a:xfrm>
            <a:off x="32360" y="1342144"/>
            <a:ext cx="2864887" cy="338554"/>
          </a:xfrm>
          <a:prstGeom prst="rect">
            <a:avLst/>
          </a:prstGeom>
        </p:spPr>
        <p:txBody>
          <a:bodyPr wrap="none">
            <a:spAutoFit/>
          </a:bodyPr>
          <a:lstStyle/>
          <a:p>
            <a:r>
              <a:rPr lang="en-US" dirty="0">
                <a:solidFill>
                  <a:srgbClr val="FF0000"/>
                </a:solidFill>
                <a:hlinkClick r:id="rId6">
                  <a:extLst>
                    <a:ext uri="{A12FA001-AC4F-418D-AE19-62706E023703}">
                      <ahyp:hlinkClr xmlns:ahyp="http://schemas.microsoft.com/office/drawing/2018/hyperlinkcolor" xmlns="" val="tx"/>
                    </a:ext>
                  </a:extLst>
                </a:hlinkClick>
              </a:rPr>
              <a:t>https://step.worldbank.org/</a:t>
            </a:r>
            <a:endParaRPr lang="en-US" dirty="0">
              <a:solidFill>
                <a:srgbClr val="FF0000"/>
              </a:solidFill>
            </a:endParaRPr>
          </a:p>
        </p:txBody>
      </p:sp>
    </p:spTree>
    <p:extLst>
      <p:ext uri="{BB962C8B-B14F-4D97-AF65-F5344CB8AC3E}">
        <p14:creationId xmlns:p14="http://schemas.microsoft.com/office/powerpoint/2010/main" val="666467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160721" y="4433243"/>
            <a:ext cx="542105" cy="189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7702826" y="983974"/>
            <a:ext cx="1441174" cy="1987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5" name="Group 14"/>
          <p:cNvGrpSpPr/>
          <p:nvPr/>
        </p:nvGrpSpPr>
        <p:grpSpPr>
          <a:xfrm>
            <a:off x="21266" y="0"/>
            <a:ext cx="9145109" cy="819151"/>
            <a:chOff x="21266" y="0"/>
            <a:chExt cx="9145109" cy="819151"/>
          </a:xfrm>
        </p:grpSpPr>
        <p:pic>
          <p:nvPicPr>
            <p:cNvPr id="16"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 name="Picture 2">
            <a:extLst>
              <a:ext uri="{FF2B5EF4-FFF2-40B4-BE49-F238E27FC236}">
                <a16:creationId xmlns:a16="http://schemas.microsoft.com/office/drawing/2014/main" id="{E45332F2-0CEB-401A-9502-4A44417C26A3}"/>
              </a:ext>
            </a:extLst>
          </p:cNvPr>
          <p:cNvPicPr>
            <a:picLocks noChangeAspect="1"/>
          </p:cNvPicPr>
          <p:nvPr/>
        </p:nvPicPr>
        <p:blipFill>
          <a:blip r:embed="rId4"/>
          <a:stretch>
            <a:fillRect/>
          </a:stretch>
        </p:blipFill>
        <p:spPr>
          <a:xfrm>
            <a:off x="209550" y="1995487"/>
            <a:ext cx="8827918" cy="3526424"/>
          </a:xfrm>
          <a:prstGeom prst="rect">
            <a:avLst/>
          </a:prstGeom>
        </p:spPr>
      </p:pic>
    </p:spTree>
    <p:extLst>
      <p:ext uri="{BB962C8B-B14F-4D97-AF65-F5344CB8AC3E}">
        <p14:creationId xmlns:p14="http://schemas.microsoft.com/office/powerpoint/2010/main" val="3013629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47" t="2271"/>
          <a:stretch/>
        </p:blipFill>
        <p:spPr>
          <a:xfrm>
            <a:off x="0" y="1027551"/>
            <a:ext cx="9048307" cy="4579577"/>
          </a:xfrm>
          <a:prstGeom prst="rect">
            <a:avLst/>
          </a:prstGeom>
        </p:spPr>
      </p:pic>
      <p:sp>
        <p:nvSpPr>
          <p:cNvPr id="7" name="Rectangle 6"/>
          <p:cNvSpPr/>
          <p:nvPr/>
        </p:nvSpPr>
        <p:spPr bwMode="auto">
          <a:xfrm>
            <a:off x="5086755" y="2712992"/>
            <a:ext cx="1145080" cy="18923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ectangle 7"/>
          <p:cNvSpPr/>
          <p:nvPr/>
        </p:nvSpPr>
        <p:spPr bwMode="auto">
          <a:xfrm>
            <a:off x="4738881" y="3462638"/>
            <a:ext cx="1184842" cy="25323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Rectangle 10"/>
          <p:cNvSpPr/>
          <p:nvPr/>
        </p:nvSpPr>
        <p:spPr bwMode="auto">
          <a:xfrm>
            <a:off x="5496340" y="3174678"/>
            <a:ext cx="695740" cy="18923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Rectangle 11"/>
          <p:cNvSpPr/>
          <p:nvPr/>
        </p:nvSpPr>
        <p:spPr bwMode="auto">
          <a:xfrm>
            <a:off x="7160721" y="4433243"/>
            <a:ext cx="542105" cy="189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7702826" y="983974"/>
            <a:ext cx="1441174" cy="1987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Rectangle 13"/>
          <p:cNvSpPr/>
          <p:nvPr/>
        </p:nvSpPr>
        <p:spPr bwMode="auto">
          <a:xfrm>
            <a:off x="5136450" y="2945803"/>
            <a:ext cx="572540" cy="1154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5" name="Group 14"/>
          <p:cNvGrpSpPr/>
          <p:nvPr/>
        </p:nvGrpSpPr>
        <p:grpSpPr>
          <a:xfrm>
            <a:off x="21266" y="0"/>
            <a:ext cx="9145109" cy="819151"/>
            <a:chOff x="21266" y="0"/>
            <a:chExt cx="9145109" cy="819151"/>
          </a:xfrm>
        </p:grpSpPr>
        <p:pic>
          <p:nvPicPr>
            <p:cNvPr id="16"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 name="Rectangle 9"/>
          <p:cNvSpPr/>
          <p:nvPr/>
        </p:nvSpPr>
        <p:spPr bwMode="auto">
          <a:xfrm>
            <a:off x="5100201" y="2916501"/>
            <a:ext cx="1128514" cy="18923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9073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160721" y="4433243"/>
            <a:ext cx="542105" cy="189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7702826" y="983974"/>
            <a:ext cx="1441174" cy="1987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5" name="Group 14"/>
          <p:cNvGrpSpPr/>
          <p:nvPr/>
        </p:nvGrpSpPr>
        <p:grpSpPr>
          <a:xfrm>
            <a:off x="21266" y="0"/>
            <a:ext cx="9145109" cy="819151"/>
            <a:chOff x="21266" y="0"/>
            <a:chExt cx="9145109" cy="819151"/>
          </a:xfrm>
        </p:grpSpPr>
        <p:pic>
          <p:nvPicPr>
            <p:cNvPr id="16"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 name="Picture 1">
            <a:extLst>
              <a:ext uri="{FF2B5EF4-FFF2-40B4-BE49-F238E27FC236}">
                <a16:creationId xmlns:a16="http://schemas.microsoft.com/office/drawing/2014/main" id="{6FC04D5B-8598-4549-921C-3A0C22C7F992}"/>
              </a:ext>
            </a:extLst>
          </p:cNvPr>
          <p:cNvPicPr>
            <a:picLocks noChangeAspect="1"/>
          </p:cNvPicPr>
          <p:nvPr/>
        </p:nvPicPr>
        <p:blipFill>
          <a:blip r:embed="rId4"/>
          <a:stretch>
            <a:fillRect/>
          </a:stretch>
        </p:blipFill>
        <p:spPr>
          <a:xfrm>
            <a:off x="139128" y="1487651"/>
            <a:ext cx="8315325" cy="4210892"/>
          </a:xfrm>
          <a:prstGeom prst="rect">
            <a:avLst/>
          </a:prstGeom>
        </p:spPr>
      </p:pic>
      <p:pic>
        <p:nvPicPr>
          <p:cNvPr id="18" name="Picture 17">
            <a:extLst>
              <a:ext uri="{FF2B5EF4-FFF2-40B4-BE49-F238E27FC236}">
                <a16:creationId xmlns:a16="http://schemas.microsoft.com/office/drawing/2014/main" id="{B953E9EE-481E-4877-BB1C-7818CBFEF309}"/>
              </a:ext>
            </a:extLst>
          </p:cNvPr>
          <p:cNvPicPr>
            <a:picLocks noChangeAspect="1"/>
          </p:cNvPicPr>
          <p:nvPr/>
        </p:nvPicPr>
        <p:blipFill>
          <a:blip r:embed="rId5">
            <a:duotone>
              <a:schemeClr val="bg2">
                <a:shade val="45000"/>
                <a:satMod val="135000"/>
              </a:schemeClr>
              <a:prstClr val="white"/>
            </a:duotone>
          </a:blip>
          <a:stretch>
            <a:fillRect/>
          </a:stretch>
        </p:blipFill>
        <p:spPr>
          <a:xfrm>
            <a:off x="0" y="746308"/>
            <a:ext cx="9144000" cy="660537"/>
          </a:xfrm>
          <a:prstGeom prst="rect">
            <a:avLst/>
          </a:prstGeom>
        </p:spPr>
      </p:pic>
      <p:sp>
        <p:nvSpPr>
          <p:cNvPr id="11" name="Rectangle 10">
            <a:extLst>
              <a:ext uri="{FF2B5EF4-FFF2-40B4-BE49-F238E27FC236}">
                <a16:creationId xmlns:a16="http://schemas.microsoft.com/office/drawing/2014/main" id="{AF2E5783-1E8F-4BBD-B038-48ED71774529}"/>
              </a:ext>
            </a:extLst>
          </p:cNvPr>
          <p:cNvSpPr/>
          <p:nvPr/>
        </p:nvSpPr>
        <p:spPr>
          <a:xfrm>
            <a:off x="-27772" y="926264"/>
            <a:ext cx="4948727"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Forgot password email</a:t>
            </a:r>
          </a:p>
        </p:txBody>
      </p:sp>
      <p:sp>
        <p:nvSpPr>
          <p:cNvPr id="3" name="Rectangle 2">
            <a:extLst>
              <a:ext uri="{FF2B5EF4-FFF2-40B4-BE49-F238E27FC236}">
                <a16:creationId xmlns:a16="http://schemas.microsoft.com/office/drawing/2014/main" id="{38FB202B-D3AD-416F-BF61-0F4738862C4C}"/>
              </a:ext>
            </a:extLst>
          </p:cNvPr>
          <p:cNvSpPr/>
          <p:nvPr/>
        </p:nvSpPr>
        <p:spPr>
          <a:xfrm>
            <a:off x="39789" y="1374899"/>
            <a:ext cx="3720057" cy="344069"/>
          </a:xfrm>
          <a:prstGeom prst="rect">
            <a:avLst/>
          </a:prstGeom>
        </p:spPr>
        <p:txBody>
          <a:bodyPr wrap="non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Sent to the user at his registered email id.</a:t>
            </a:r>
          </a:p>
        </p:txBody>
      </p:sp>
    </p:spTree>
    <p:extLst>
      <p:ext uri="{BB962C8B-B14F-4D97-AF65-F5344CB8AC3E}">
        <p14:creationId xmlns:p14="http://schemas.microsoft.com/office/powerpoint/2010/main" val="4198358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66" y="0"/>
            <a:ext cx="9145109" cy="819151"/>
            <a:chOff x="21266" y="0"/>
            <a:chExt cx="9145109" cy="819151"/>
          </a:xfrm>
        </p:grpSpPr>
        <p:pic>
          <p:nvPicPr>
            <p:cNvPr id="8"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9" name="Picture 18">
            <a:extLst>
              <a:ext uri="{FF2B5EF4-FFF2-40B4-BE49-F238E27FC236}">
                <a16:creationId xmlns:a16="http://schemas.microsoft.com/office/drawing/2014/main" id="{E0ED4034-C2F8-4FE2-92C5-4B51D15033B8}"/>
              </a:ext>
            </a:extLst>
          </p:cNvPr>
          <p:cNvPicPr/>
          <p:nvPr/>
        </p:nvPicPr>
        <p:blipFill>
          <a:blip r:embed="rId4"/>
          <a:stretch>
            <a:fillRect/>
          </a:stretch>
        </p:blipFill>
        <p:spPr>
          <a:xfrm>
            <a:off x="106680" y="2055494"/>
            <a:ext cx="8930640" cy="3971926"/>
          </a:xfrm>
          <a:prstGeom prst="rect">
            <a:avLst/>
          </a:prstGeom>
        </p:spPr>
      </p:pic>
      <p:pic>
        <p:nvPicPr>
          <p:cNvPr id="21" name="Picture 20">
            <a:extLst>
              <a:ext uri="{FF2B5EF4-FFF2-40B4-BE49-F238E27FC236}">
                <a16:creationId xmlns:a16="http://schemas.microsoft.com/office/drawing/2014/main" id="{2875AA97-9048-4E90-86AA-32F657584079}"/>
              </a:ext>
            </a:extLst>
          </p:cNvPr>
          <p:cNvPicPr>
            <a:picLocks noChangeAspect="1"/>
          </p:cNvPicPr>
          <p:nvPr/>
        </p:nvPicPr>
        <p:blipFill>
          <a:blip r:embed="rId5">
            <a:duotone>
              <a:schemeClr val="bg2">
                <a:shade val="45000"/>
                <a:satMod val="135000"/>
              </a:schemeClr>
              <a:prstClr val="white"/>
            </a:duotone>
          </a:blip>
          <a:stretch>
            <a:fillRect/>
          </a:stretch>
        </p:blipFill>
        <p:spPr>
          <a:xfrm>
            <a:off x="0" y="746308"/>
            <a:ext cx="9144000" cy="660537"/>
          </a:xfrm>
          <a:prstGeom prst="rect">
            <a:avLst/>
          </a:prstGeom>
        </p:spPr>
      </p:pic>
      <p:sp>
        <p:nvSpPr>
          <p:cNvPr id="22" name="Rectangle 21">
            <a:extLst>
              <a:ext uri="{FF2B5EF4-FFF2-40B4-BE49-F238E27FC236}">
                <a16:creationId xmlns:a16="http://schemas.microsoft.com/office/drawing/2014/main" id="{2008F67D-00FC-43DF-9CBB-082B057C0257}"/>
              </a:ext>
            </a:extLst>
          </p:cNvPr>
          <p:cNvSpPr/>
          <p:nvPr/>
        </p:nvSpPr>
        <p:spPr>
          <a:xfrm>
            <a:off x="-44206" y="889382"/>
            <a:ext cx="6970691"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STEP DASHBOARD with a New look</a:t>
            </a:r>
          </a:p>
        </p:txBody>
      </p:sp>
      <p:sp>
        <p:nvSpPr>
          <p:cNvPr id="2" name="Rectangle 1">
            <a:extLst>
              <a:ext uri="{FF2B5EF4-FFF2-40B4-BE49-F238E27FC236}">
                <a16:creationId xmlns:a16="http://schemas.microsoft.com/office/drawing/2014/main" id="{1F81823D-18F6-4098-AE65-DE7D37D86AA8}"/>
              </a:ext>
            </a:extLst>
          </p:cNvPr>
          <p:cNvSpPr/>
          <p:nvPr/>
        </p:nvSpPr>
        <p:spPr>
          <a:xfrm>
            <a:off x="7423" y="1628191"/>
            <a:ext cx="5776581" cy="344069"/>
          </a:xfrm>
          <a:prstGeom prst="rect">
            <a:avLst/>
          </a:prstGeom>
        </p:spPr>
        <p:txBody>
          <a:bodyPr wrap="non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Activity Summary Tab and the other movable widgets on this page</a:t>
            </a:r>
          </a:p>
        </p:txBody>
      </p:sp>
    </p:spTree>
    <p:extLst>
      <p:ext uri="{BB962C8B-B14F-4D97-AF65-F5344CB8AC3E}">
        <p14:creationId xmlns:p14="http://schemas.microsoft.com/office/powerpoint/2010/main" val="1549602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66" y="0"/>
            <a:ext cx="9145109" cy="819151"/>
            <a:chOff x="21266" y="0"/>
            <a:chExt cx="9145109" cy="819151"/>
          </a:xfrm>
        </p:grpSpPr>
        <p:pic>
          <p:nvPicPr>
            <p:cNvPr id="8"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1" name="Picture 20">
            <a:extLst>
              <a:ext uri="{FF2B5EF4-FFF2-40B4-BE49-F238E27FC236}">
                <a16:creationId xmlns:a16="http://schemas.microsoft.com/office/drawing/2014/main" id="{2875AA97-9048-4E90-86AA-32F657584079}"/>
              </a:ext>
            </a:extLst>
          </p:cNvPr>
          <p:cNvPicPr>
            <a:picLocks noChangeAspect="1"/>
          </p:cNvPicPr>
          <p:nvPr/>
        </p:nvPicPr>
        <p:blipFill>
          <a:blip r:embed="rId4">
            <a:duotone>
              <a:schemeClr val="bg2">
                <a:shade val="45000"/>
                <a:satMod val="135000"/>
              </a:schemeClr>
              <a:prstClr val="white"/>
            </a:duotone>
          </a:blip>
          <a:stretch>
            <a:fillRect/>
          </a:stretch>
        </p:blipFill>
        <p:spPr>
          <a:xfrm>
            <a:off x="0" y="746308"/>
            <a:ext cx="9144000" cy="660537"/>
          </a:xfrm>
          <a:prstGeom prst="rect">
            <a:avLst/>
          </a:prstGeom>
        </p:spPr>
      </p:pic>
      <p:sp>
        <p:nvSpPr>
          <p:cNvPr id="22" name="Rectangle 21">
            <a:extLst>
              <a:ext uri="{FF2B5EF4-FFF2-40B4-BE49-F238E27FC236}">
                <a16:creationId xmlns:a16="http://schemas.microsoft.com/office/drawing/2014/main" id="{2008F67D-00FC-43DF-9CBB-082B057C0257}"/>
              </a:ext>
            </a:extLst>
          </p:cNvPr>
          <p:cNvSpPr/>
          <p:nvPr/>
        </p:nvSpPr>
        <p:spPr>
          <a:xfrm>
            <a:off x="-44206" y="889382"/>
            <a:ext cx="6721648"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STEP DASHBOARD……………contd.</a:t>
            </a:r>
          </a:p>
        </p:txBody>
      </p:sp>
      <p:pic>
        <p:nvPicPr>
          <p:cNvPr id="10" name="Picture 9">
            <a:extLst>
              <a:ext uri="{FF2B5EF4-FFF2-40B4-BE49-F238E27FC236}">
                <a16:creationId xmlns:a16="http://schemas.microsoft.com/office/drawing/2014/main" id="{32571FEC-CBA7-4441-ABC6-8D21394FE9C2}"/>
              </a:ext>
            </a:extLst>
          </p:cNvPr>
          <p:cNvPicPr/>
          <p:nvPr/>
        </p:nvPicPr>
        <p:blipFill>
          <a:blip r:embed="rId5"/>
          <a:stretch>
            <a:fillRect/>
          </a:stretch>
        </p:blipFill>
        <p:spPr>
          <a:xfrm>
            <a:off x="114300" y="2120900"/>
            <a:ext cx="8907780" cy="3990792"/>
          </a:xfrm>
          <a:prstGeom prst="rect">
            <a:avLst/>
          </a:prstGeom>
        </p:spPr>
      </p:pic>
    </p:spTree>
    <p:extLst>
      <p:ext uri="{BB962C8B-B14F-4D97-AF65-F5344CB8AC3E}">
        <p14:creationId xmlns:p14="http://schemas.microsoft.com/office/powerpoint/2010/main" val="3359943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A532-5844-424B-96A8-95AAE80542D7}"/>
              </a:ext>
            </a:extLst>
          </p:cNvPr>
          <p:cNvSpPr>
            <a:spLocks noGrp="1"/>
          </p:cNvSpPr>
          <p:nvPr>
            <p:ph type="title"/>
          </p:nvPr>
        </p:nvSpPr>
        <p:spPr>
          <a:xfrm>
            <a:off x="417399" y="1339850"/>
            <a:ext cx="8408194" cy="558627"/>
          </a:xfrm>
        </p:spPr>
        <p:txBody>
          <a:bodyPr vert="horz" wrap="square" lIns="68580" tIns="34290" rIns="68580" bIns="34290" numCol="1" rtlCol="0" anchor="ctr" anchorCtr="0" compatLnSpc="1">
            <a:prstTxWarp prst="textNoShape">
              <a:avLst/>
            </a:prstTxWarp>
            <a:normAutofit/>
          </a:bodyPr>
          <a:lstStyle/>
          <a:p>
            <a:pPr algn="ctr"/>
            <a:r>
              <a:rPr lang="en-US" sz="2400" kern="1200" dirty="0">
                <a:solidFill>
                  <a:schemeClr val="bg1"/>
                </a:solidFill>
                <a:latin typeface="+mj-lt"/>
                <a:ea typeface="+mj-ea"/>
                <a:cs typeface="+mj-cs"/>
              </a:rPr>
              <a:t>STEP Enhancement and there after ….</a:t>
            </a:r>
          </a:p>
        </p:txBody>
      </p:sp>
      <p:pic>
        <p:nvPicPr>
          <p:cNvPr id="5" name="Content Placeholder 4">
            <a:extLst>
              <a:ext uri="{FF2B5EF4-FFF2-40B4-BE49-F238E27FC236}">
                <a16:creationId xmlns:a16="http://schemas.microsoft.com/office/drawing/2014/main" id="{3B8EFB72-A079-4CFB-8EEC-0544A3CAD88C}"/>
              </a:ext>
            </a:extLst>
          </p:cNvPr>
          <p:cNvPicPr>
            <a:picLocks noGrp="1" noChangeAspect="1"/>
          </p:cNvPicPr>
          <p:nvPr>
            <p:ph idx="1"/>
          </p:nvPr>
        </p:nvPicPr>
        <p:blipFill>
          <a:blip r:embed="rId2"/>
          <a:stretch>
            <a:fillRect/>
          </a:stretch>
        </p:blipFill>
        <p:spPr>
          <a:xfrm>
            <a:off x="972274" y="2124679"/>
            <a:ext cx="6779870" cy="3533171"/>
          </a:xfrm>
          <a:prstGeom prst="rect">
            <a:avLst/>
          </a:prstGeom>
        </p:spPr>
      </p:pic>
      <p:pic>
        <p:nvPicPr>
          <p:cNvPr id="6" name="Picture 5">
            <a:extLst>
              <a:ext uri="{FF2B5EF4-FFF2-40B4-BE49-F238E27FC236}">
                <a16:creationId xmlns:a16="http://schemas.microsoft.com/office/drawing/2014/main" id="{0AD895EB-BA92-4E1E-8CF7-888FDD447779}"/>
              </a:ext>
            </a:extLst>
          </p:cNvPr>
          <p:cNvPicPr>
            <a:picLocks noChangeAspect="1"/>
          </p:cNvPicPr>
          <p:nvPr/>
        </p:nvPicPr>
        <p:blipFill>
          <a:blip r:embed="rId3">
            <a:duotone>
              <a:schemeClr val="bg2">
                <a:shade val="45000"/>
                <a:satMod val="135000"/>
              </a:schemeClr>
              <a:prstClr val="white"/>
            </a:duotone>
          </a:blip>
          <a:stretch>
            <a:fillRect/>
          </a:stretch>
        </p:blipFill>
        <p:spPr>
          <a:xfrm>
            <a:off x="0" y="672994"/>
            <a:ext cx="9144000" cy="585788"/>
          </a:xfrm>
          <a:prstGeom prst="rect">
            <a:avLst/>
          </a:prstGeom>
        </p:spPr>
      </p:pic>
      <p:grpSp>
        <p:nvGrpSpPr>
          <p:cNvPr id="7" name="Group 6">
            <a:extLst>
              <a:ext uri="{FF2B5EF4-FFF2-40B4-BE49-F238E27FC236}">
                <a16:creationId xmlns:a16="http://schemas.microsoft.com/office/drawing/2014/main" id="{E09CCB61-C91B-4A2E-8C78-1FAB319E7761}"/>
              </a:ext>
            </a:extLst>
          </p:cNvPr>
          <p:cNvGrpSpPr/>
          <p:nvPr/>
        </p:nvGrpSpPr>
        <p:grpSpPr>
          <a:xfrm>
            <a:off x="0" y="-46886"/>
            <a:ext cx="9145109" cy="819151"/>
            <a:chOff x="21266" y="0"/>
            <a:chExt cx="9145109" cy="819151"/>
          </a:xfrm>
        </p:grpSpPr>
        <p:pic>
          <p:nvPicPr>
            <p:cNvPr id="8" name="Picture 7" descr="C:\Users\vijaykumarp\Desktop\ppt-bg.jpgppt-bg">
              <a:extLst>
                <a:ext uri="{FF2B5EF4-FFF2-40B4-BE49-F238E27FC236}">
                  <a16:creationId xmlns:a16="http://schemas.microsoft.com/office/drawing/2014/main" id="{DB4708C1-10F1-4EB8-BB4C-FE871AC7EB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a:extLst>
                <a:ext uri="{FF2B5EF4-FFF2-40B4-BE49-F238E27FC236}">
                  <a16:creationId xmlns:a16="http://schemas.microsoft.com/office/drawing/2014/main" id="{4C9F333C-EE9F-4849-9675-5FD3DCBF99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 name="Rectangle 9">
            <a:extLst>
              <a:ext uri="{FF2B5EF4-FFF2-40B4-BE49-F238E27FC236}">
                <a16:creationId xmlns:a16="http://schemas.microsoft.com/office/drawing/2014/main" id="{7750C5BB-B81F-49D4-9593-64596CA4C9AB}"/>
              </a:ext>
            </a:extLst>
          </p:cNvPr>
          <p:cNvSpPr/>
          <p:nvPr/>
        </p:nvSpPr>
        <p:spPr>
          <a:xfrm>
            <a:off x="239670" y="763122"/>
            <a:ext cx="6654450"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STEP dashboard – New features </a:t>
            </a:r>
          </a:p>
        </p:txBody>
      </p:sp>
    </p:spTree>
    <p:extLst>
      <p:ext uri="{BB962C8B-B14F-4D97-AF65-F5344CB8AC3E}">
        <p14:creationId xmlns:p14="http://schemas.microsoft.com/office/powerpoint/2010/main" val="302770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6654450"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STEP dashboard – New features </a:t>
            </a:r>
          </a:p>
        </p:txBody>
      </p:sp>
      <p:sp>
        <p:nvSpPr>
          <p:cNvPr id="2" name="Rectangle 1">
            <a:extLst>
              <a:ext uri="{FF2B5EF4-FFF2-40B4-BE49-F238E27FC236}">
                <a16:creationId xmlns:a16="http://schemas.microsoft.com/office/drawing/2014/main" id="{A472E6EC-17F8-4ECE-BEBE-C3D2FF906B23}"/>
              </a:ext>
            </a:extLst>
          </p:cNvPr>
          <p:cNvSpPr/>
          <p:nvPr/>
        </p:nvSpPr>
        <p:spPr>
          <a:xfrm>
            <a:off x="-4444" y="1323062"/>
            <a:ext cx="4572000" cy="344069"/>
          </a:xfrm>
          <a:prstGeom prst="rect">
            <a:avLst/>
          </a:prstGeom>
        </p:spPr>
        <p:txBody>
          <a:bodyPr>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4 icons on the top right hand corner of the screen</a:t>
            </a:r>
          </a:p>
        </p:txBody>
      </p:sp>
      <p:sp>
        <p:nvSpPr>
          <p:cNvPr id="4" name="Rectangle 3">
            <a:extLst>
              <a:ext uri="{FF2B5EF4-FFF2-40B4-BE49-F238E27FC236}">
                <a16:creationId xmlns:a16="http://schemas.microsoft.com/office/drawing/2014/main" id="{78E71436-45BC-488F-A141-56B23C53EE3B}"/>
              </a:ext>
            </a:extLst>
          </p:cNvPr>
          <p:cNvSpPr/>
          <p:nvPr/>
        </p:nvSpPr>
        <p:spPr>
          <a:xfrm>
            <a:off x="-17756" y="1663816"/>
            <a:ext cx="6613863" cy="710131"/>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Reset, Recent Notifications, Settings and Templates/Related Information</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Picture 13">
            <a:extLst>
              <a:ext uri="{FF2B5EF4-FFF2-40B4-BE49-F238E27FC236}">
                <a16:creationId xmlns:a16="http://schemas.microsoft.com/office/drawing/2014/main" id="{B6E5C88E-559B-4273-B934-B00905F0C2D1}"/>
              </a:ext>
            </a:extLst>
          </p:cNvPr>
          <p:cNvPicPr/>
          <p:nvPr/>
        </p:nvPicPr>
        <p:blipFill>
          <a:blip r:embed="rId5"/>
          <a:stretch>
            <a:fillRect/>
          </a:stretch>
        </p:blipFill>
        <p:spPr>
          <a:xfrm>
            <a:off x="71021" y="2209965"/>
            <a:ext cx="8549195" cy="2407169"/>
          </a:xfrm>
          <a:prstGeom prst="rect">
            <a:avLst/>
          </a:prstGeom>
        </p:spPr>
      </p:pic>
    </p:spTree>
    <p:extLst>
      <p:ext uri="{BB962C8B-B14F-4D97-AF65-F5344CB8AC3E}">
        <p14:creationId xmlns:p14="http://schemas.microsoft.com/office/powerpoint/2010/main" val="3365260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160721" y="4433243"/>
            <a:ext cx="542105" cy="189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7702826" y="983974"/>
            <a:ext cx="1441174" cy="1987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5" name="Group 14"/>
          <p:cNvGrpSpPr/>
          <p:nvPr/>
        </p:nvGrpSpPr>
        <p:grpSpPr>
          <a:xfrm>
            <a:off x="21266" y="0"/>
            <a:ext cx="9145109" cy="819151"/>
            <a:chOff x="21266" y="0"/>
            <a:chExt cx="9145109" cy="819151"/>
          </a:xfrm>
        </p:grpSpPr>
        <p:pic>
          <p:nvPicPr>
            <p:cNvPr id="16"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8" name="Picture 17">
            <a:extLst>
              <a:ext uri="{FF2B5EF4-FFF2-40B4-BE49-F238E27FC236}">
                <a16:creationId xmlns:a16="http://schemas.microsoft.com/office/drawing/2014/main" id="{B953E9EE-481E-4877-BB1C-7818CBFEF309}"/>
              </a:ext>
            </a:extLst>
          </p:cNvPr>
          <p:cNvPicPr>
            <a:picLocks noChangeAspect="1"/>
          </p:cNvPicPr>
          <p:nvPr/>
        </p:nvPicPr>
        <p:blipFill>
          <a:blip r:embed="rId4">
            <a:duotone>
              <a:schemeClr val="bg2">
                <a:shade val="45000"/>
                <a:satMod val="135000"/>
              </a:schemeClr>
              <a:prstClr val="white"/>
            </a:duotone>
          </a:blip>
          <a:stretch>
            <a:fillRect/>
          </a:stretch>
        </p:blipFill>
        <p:spPr>
          <a:xfrm>
            <a:off x="0" y="746308"/>
            <a:ext cx="9144000" cy="660537"/>
          </a:xfrm>
          <a:prstGeom prst="rect">
            <a:avLst/>
          </a:prstGeom>
        </p:spPr>
      </p:pic>
      <p:sp>
        <p:nvSpPr>
          <p:cNvPr id="4" name="Rectangle 3">
            <a:extLst>
              <a:ext uri="{FF2B5EF4-FFF2-40B4-BE49-F238E27FC236}">
                <a16:creationId xmlns:a16="http://schemas.microsoft.com/office/drawing/2014/main" id="{AD3BC92E-0CAD-4232-87AC-4C4CF10047DC}"/>
              </a:ext>
            </a:extLst>
          </p:cNvPr>
          <p:cNvSpPr/>
          <p:nvPr/>
        </p:nvSpPr>
        <p:spPr>
          <a:xfrm>
            <a:off x="-44206" y="889382"/>
            <a:ext cx="1939955"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Concept</a:t>
            </a:r>
          </a:p>
        </p:txBody>
      </p:sp>
      <p:sp>
        <p:nvSpPr>
          <p:cNvPr id="5" name="Rectangle 4">
            <a:extLst>
              <a:ext uri="{FF2B5EF4-FFF2-40B4-BE49-F238E27FC236}">
                <a16:creationId xmlns:a16="http://schemas.microsoft.com/office/drawing/2014/main" id="{E9C067B1-8F2E-49D8-86E8-28C3E5100310}"/>
              </a:ext>
            </a:extLst>
          </p:cNvPr>
          <p:cNvSpPr/>
          <p:nvPr/>
        </p:nvSpPr>
        <p:spPr>
          <a:xfrm>
            <a:off x="-6932" y="1428816"/>
            <a:ext cx="8986340" cy="5388783"/>
          </a:xfrm>
          <a:prstGeom prst="rect">
            <a:avLst/>
          </a:prstGeom>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Procurement Plan - The preparation of a realistic procurement plan for a project is critical for its successful monitoring and implementation. As part of the project preparation, the Borrower is required to prepare a preliminary procurement plan which is  a detailed and comprehensive procurement plan including all contracts for which procurement action is to take place in the first 18 (eighteen) months of project implementation. </a:t>
            </a:r>
          </a:p>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Borrower shall update procurement plans annually by including contracts previously awarded and to be procured in the next 12 (twelve) months. All procurement plans and their updates or modifications shall be subject to the Bank’s prior review and no objection before implementation.</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Prior to 2016 Bank’s no-objection to the Procurement Plan and Bank’s clearance for various procurement actions was conveyed via email to the client. With effect from July 2016, please note that all procurement related documents, contracts, request for No-Objections need to be submitted for the Bank’s clearance Only through STEP. </a:t>
            </a:r>
          </a:p>
          <a:p>
            <a:pPr marL="2857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The Bank’s Electronic No Objection System (ENO) has been integrated with STEP. The function now applies to all no objection steps in a prior review process to provide Bank and Client an interface for exchanging no objection requests, interim responses, and no objection letters. STEP tracks all correspondence exchanges and response times by Bank and Clients.                                                                                     </a:t>
            </a:r>
            <a:r>
              <a:rPr lang="en-US" dirty="0">
                <a:solidFill>
                  <a:srgbClr val="364A4D"/>
                </a:solidFill>
                <a:latin typeface="DroidSerif"/>
                <a:cs typeface="Times New Roman" panose="02020603050405020304" pitchFamily="18" charset="0"/>
              </a:rPr>
              <a:t>						</a:t>
            </a:r>
          </a:p>
          <a:p>
            <a:pPr lvl="8">
              <a:lnSpc>
                <a:spcPct val="107000"/>
              </a:lnSpc>
            </a:pPr>
            <a:r>
              <a:rPr lang="en-US" dirty="0">
                <a:solidFill>
                  <a:srgbClr val="364A4D"/>
                </a:solidFill>
                <a:latin typeface="DroidSerif"/>
                <a:cs typeface="Times New Roman" panose="02020603050405020304" pitchFamily="18" charset="0"/>
              </a:rPr>
              <a:t>                                                </a:t>
            </a:r>
            <a:r>
              <a:rPr lang="en-US" dirty="0" err="1">
                <a:solidFill>
                  <a:srgbClr val="364A4D"/>
                </a:solidFill>
                <a:latin typeface="DroidSerif"/>
                <a:cs typeface="Times New Roman" panose="02020603050405020304" pitchFamily="18" charset="0"/>
              </a:rPr>
              <a:t>contd</a:t>
            </a:r>
            <a:r>
              <a:rPr lang="en-US" dirty="0">
                <a:solidFill>
                  <a:srgbClr val="364A4D"/>
                </a:solidFill>
                <a:latin typeface="DroidSerif"/>
                <a:cs typeface="Times New Roman" panose="02020603050405020304" pitchFamily="18" charset="0"/>
              </a:rPr>
              <a:t>………………………………</a:t>
            </a:r>
            <a:endParaRPr lang="en-US" dirty="0">
              <a:latin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820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6654450"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STEP dashboard – New features </a:t>
            </a:r>
          </a:p>
        </p:txBody>
      </p:sp>
      <p:sp>
        <p:nvSpPr>
          <p:cNvPr id="2" name="Rectangle 1">
            <a:extLst>
              <a:ext uri="{FF2B5EF4-FFF2-40B4-BE49-F238E27FC236}">
                <a16:creationId xmlns:a16="http://schemas.microsoft.com/office/drawing/2014/main" id="{A472E6EC-17F8-4ECE-BEBE-C3D2FF906B23}"/>
              </a:ext>
            </a:extLst>
          </p:cNvPr>
          <p:cNvSpPr/>
          <p:nvPr/>
        </p:nvSpPr>
        <p:spPr>
          <a:xfrm>
            <a:off x="-4445" y="1846847"/>
            <a:ext cx="6076771" cy="34406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Reset icon resets the dashboard to the Default Widget Layout</a:t>
            </a:r>
          </a:p>
        </p:txBody>
      </p:sp>
      <p:pic>
        <p:nvPicPr>
          <p:cNvPr id="12" name="Picture 11">
            <a:extLst>
              <a:ext uri="{FF2B5EF4-FFF2-40B4-BE49-F238E27FC236}">
                <a16:creationId xmlns:a16="http://schemas.microsoft.com/office/drawing/2014/main" id="{0B8E67BC-A571-441F-9940-3ADDF95B3A58}"/>
              </a:ext>
            </a:extLst>
          </p:cNvPr>
          <p:cNvPicPr/>
          <p:nvPr/>
        </p:nvPicPr>
        <p:blipFill>
          <a:blip r:embed="rId5"/>
          <a:stretch>
            <a:fillRect/>
          </a:stretch>
        </p:blipFill>
        <p:spPr>
          <a:xfrm>
            <a:off x="126506" y="2485322"/>
            <a:ext cx="7845641" cy="2899410"/>
          </a:xfrm>
          <a:prstGeom prst="rect">
            <a:avLst/>
          </a:prstGeom>
        </p:spPr>
      </p:pic>
      <p:sp>
        <p:nvSpPr>
          <p:cNvPr id="3" name="Rectangle 2">
            <a:extLst>
              <a:ext uri="{FF2B5EF4-FFF2-40B4-BE49-F238E27FC236}">
                <a16:creationId xmlns:a16="http://schemas.microsoft.com/office/drawing/2014/main" id="{362FFFFC-675D-4B0D-A544-425D5C9F6644}"/>
              </a:ext>
            </a:extLst>
          </p:cNvPr>
          <p:cNvSpPr/>
          <p:nvPr/>
        </p:nvSpPr>
        <p:spPr>
          <a:xfrm>
            <a:off x="39943" y="1280104"/>
            <a:ext cx="8908748" cy="60753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Borrower users can now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customize user screens and dashboards </a:t>
            </a:r>
            <a:r>
              <a:rPr lang="en-US" dirty="0">
                <a:latin typeface="Calibri" panose="020F0502020204030204" pitchFamily="34" charset="0"/>
                <a:ea typeface="Calibri" panose="020F0502020204030204" pitchFamily="34" charset="0"/>
                <a:cs typeface="Times New Roman" panose="02020603050405020304" pitchFamily="18" charset="0"/>
              </a:rPr>
              <a:t>to their individual needs; by moving the widgets around </a:t>
            </a:r>
          </a:p>
        </p:txBody>
      </p:sp>
    </p:spTree>
    <p:extLst>
      <p:ext uri="{BB962C8B-B14F-4D97-AF65-F5344CB8AC3E}">
        <p14:creationId xmlns:p14="http://schemas.microsoft.com/office/powerpoint/2010/main" val="1268535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5925981"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rPr>
              <a:t>STEP dashboard – New features </a:t>
            </a:r>
          </a:p>
        </p:txBody>
      </p:sp>
      <p:pic>
        <p:nvPicPr>
          <p:cNvPr id="13" name="Picture 12">
            <a:extLst>
              <a:ext uri="{FF2B5EF4-FFF2-40B4-BE49-F238E27FC236}">
                <a16:creationId xmlns:a16="http://schemas.microsoft.com/office/drawing/2014/main" id="{86E6C181-EF3F-4791-97E5-8189985E7987}"/>
              </a:ext>
            </a:extLst>
          </p:cNvPr>
          <p:cNvPicPr/>
          <p:nvPr/>
        </p:nvPicPr>
        <p:blipFill>
          <a:blip r:embed="rId5"/>
          <a:stretch>
            <a:fillRect/>
          </a:stretch>
        </p:blipFill>
        <p:spPr>
          <a:xfrm>
            <a:off x="188652" y="2103022"/>
            <a:ext cx="8591364" cy="3001637"/>
          </a:xfrm>
          <a:prstGeom prst="rect">
            <a:avLst/>
          </a:prstGeom>
        </p:spPr>
      </p:pic>
      <p:sp>
        <p:nvSpPr>
          <p:cNvPr id="2" name="Rectangle 1">
            <a:extLst>
              <a:ext uri="{FF2B5EF4-FFF2-40B4-BE49-F238E27FC236}">
                <a16:creationId xmlns:a16="http://schemas.microsoft.com/office/drawing/2014/main" id="{1E0E72E7-AAD2-4AF9-A79F-9C152E5BB689}"/>
              </a:ext>
            </a:extLst>
          </p:cNvPr>
          <p:cNvSpPr/>
          <p:nvPr/>
        </p:nvSpPr>
        <p:spPr>
          <a:xfrm>
            <a:off x="84330" y="1385206"/>
            <a:ext cx="8855483" cy="60753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Settings icon enables you to customize the Layout Option, </a:t>
            </a:r>
            <a:r>
              <a:rPr lang="en-US" dirty="0" err="1">
                <a:latin typeface="Calibri" panose="020F0502020204030204" pitchFamily="34" charset="0"/>
                <a:ea typeface="Calibri" panose="020F0502020204030204" pitchFamily="34" charset="0"/>
                <a:cs typeface="Times New Roman" panose="02020603050405020304" pitchFamily="18" charset="0"/>
              </a:rPr>
              <a:t>Topbar</a:t>
            </a:r>
            <a:r>
              <a:rPr lang="en-US" dirty="0">
                <a:latin typeface="Calibri" panose="020F0502020204030204" pitchFamily="34" charset="0"/>
                <a:ea typeface="Calibri" panose="020F0502020204030204" pitchFamily="34" charset="0"/>
                <a:cs typeface="Times New Roman" panose="02020603050405020304" pitchFamily="18" charset="0"/>
              </a:rPr>
              <a:t> Color and Side Menu color as per your preference </a:t>
            </a:r>
          </a:p>
        </p:txBody>
      </p:sp>
    </p:spTree>
    <p:extLst>
      <p:ext uri="{BB962C8B-B14F-4D97-AF65-F5344CB8AC3E}">
        <p14:creationId xmlns:p14="http://schemas.microsoft.com/office/powerpoint/2010/main" val="1140398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5925981"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rPr>
              <a:t>STEP dashboard – New features </a:t>
            </a:r>
          </a:p>
        </p:txBody>
      </p:sp>
      <p:sp>
        <p:nvSpPr>
          <p:cNvPr id="13" name="Rectangle 12">
            <a:extLst>
              <a:ext uri="{FF2B5EF4-FFF2-40B4-BE49-F238E27FC236}">
                <a16:creationId xmlns:a16="http://schemas.microsoft.com/office/drawing/2014/main" id="{BED1D6D6-EFD8-41F6-AEDE-1AE953D5215D}"/>
              </a:ext>
            </a:extLst>
          </p:cNvPr>
          <p:cNvSpPr/>
          <p:nvPr/>
        </p:nvSpPr>
        <p:spPr>
          <a:xfrm>
            <a:off x="84330" y="1385206"/>
            <a:ext cx="8855483" cy="710131"/>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Templates/Related Information/Help icon – Last icon shown as 3 dots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Related Information tab is shown in this slide </a:t>
            </a:r>
          </a:p>
        </p:txBody>
      </p:sp>
      <p:pic>
        <p:nvPicPr>
          <p:cNvPr id="12" name="Picture 11">
            <a:extLst>
              <a:ext uri="{FF2B5EF4-FFF2-40B4-BE49-F238E27FC236}">
                <a16:creationId xmlns:a16="http://schemas.microsoft.com/office/drawing/2014/main" id="{4B55872F-3C60-45B7-BAD7-B6A8FF866292}"/>
              </a:ext>
            </a:extLst>
          </p:cNvPr>
          <p:cNvPicPr/>
          <p:nvPr/>
        </p:nvPicPr>
        <p:blipFill>
          <a:blip r:embed="rId5"/>
          <a:stretch>
            <a:fillRect/>
          </a:stretch>
        </p:blipFill>
        <p:spPr>
          <a:xfrm>
            <a:off x="159797" y="2221762"/>
            <a:ext cx="8078681" cy="3699644"/>
          </a:xfrm>
          <a:prstGeom prst="rect">
            <a:avLst/>
          </a:prstGeom>
        </p:spPr>
      </p:pic>
    </p:spTree>
    <p:extLst>
      <p:ext uri="{BB962C8B-B14F-4D97-AF65-F5344CB8AC3E}">
        <p14:creationId xmlns:p14="http://schemas.microsoft.com/office/powerpoint/2010/main" val="32252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572464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STEP– Procurement Notices</a:t>
            </a:r>
          </a:p>
        </p:txBody>
      </p:sp>
      <p:sp>
        <p:nvSpPr>
          <p:cNvPr id="12" name="TextBox 11"/>
          <p:cNvSpPr txBox="1"/>
          <p:nvPr/>
        </p:nvSpPr>
        <p:spPr>
          <a:xfrm>
            <a:off x="239670" y="1612398"/>
            <a:ext cx="8447130" cy="3970318"/>
          </a:xfrm>
          <a:prstGeom prst="rect">
            <a:avLst/>
          </a:prstGeom>
          <a:noFill/>
        </p:spPr>
        <p:txBody>
          <a:bodyPr wrap="square" rtlCol="0">
            <a:spAutoFit/>
          </a:bodyPr>
          <a:lstStyle/>
          <a:p>
            <a:pPr marL="285750" indent="-285750">
              <a:buFont typeface="Wingdings" panose="05000000000000000000" pitchFamily="2" charset="2"/>
              <a:buChar char="§"/>
            </a:pPr>
            <a:r>
              <a:rPr lang="en-US" sz="1800" dirty="0">
                <a:latin typeface="Calibri" panose="020F0502020204030204" pitchFamily="34" charset="0"/>
                <a:cs typeface="Calibri" panose="020F0502020204030204" pitchFamily="34" charset="0"/>
              </a:rPr>
              <a:t>Client will use STEP to create and publish all procurement notice</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General and Specific Procurement Notices, Requests for Expression of Interest</a:t>
            </a:r>
          </a:p>
          <a:p>
            <a:r>
              <a:rPr lang="en-US" sz="1800" dirty="0">
                <a:latin typeface="Calibri" panose="020F0502020204030204" pitchFamily="34" charset="0"/>
                <a:cs typeface="Calibri" panose="020F0502020204030204" pitchFamily="34" charset="0"/>
              </a:rPr>
              <a:t>      and for Pre-qualifications, and Contract Award Notices</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800" dirty="0">
                <a:latin typeface="Calibri" panose="020F0502020204030204" pitchFamily="34" charset="0"/>
                <a:cs typeface="Calibri" panose="020F0502020204030204" pitchFamily="34" charset="0"/>
              </a:rPr>
              <a:t>All notices are published in the World Bank’s external website. </a:t>
            </a:r>
          </a:p>
          <a:p>
            <a:pPr marL="285750" indent="-285750">
              <a:buFont typeface="Wingdings" panose="05000000000000000000" pitchFamily="2" charset="2"/>
              <a:buChar char="§"/>
            </a:pPr>
            <a:endParaRPr lang="en-US"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800" dirty="0">
                <a:latin typeface="Calibri" panose="020F0502020204030204" pitchFamily="34" charset="0"/>
                <a:cs typeface="Calibri" panose="020F0502020204030204" pitchFamily="34" charset="0"/>
              </a:rPr>
              <a:t>While in majority of the procurements the notices  are not published in United Nations Development Business (UNDB) unless they are implemented following  International Competitive Bidding (ICB) method, however, should there be a requirement, then upon request by the Bank team, these notices are published in the UNDB only for specific and important activities, which are of complex nature irrespective of the method of procurement </a:t>
            </a:r>
            <a:r>
              <a:rPr lang="en-US" sz="1800" dirty="0" err="1">
                <a:latin typeface="Calibri" panose="020F0502020204030204" pitchFamily="34" charset="0"/>
                <a:cs typeface="Calibri" panose="020F0502020204030204" pitchFamily="34" charset="0"/>
              </a:rPr>
              <a:t>ie</a:t>
            </a:r>
            <a:r>
              <a:rPr lang="en-US" sz="1800" dirty="0">
                <a:latin typeface="Calibri" panose="020F0502020204030204" pitchFamily="34" charset="0"/>
                <a:cs typeface="Calibri" panose="020F0502020204030204" pitchFamily="34" charset="0"/>
              </a:rPr>
              <a:t>. National Competitive Bidding (NCB) or ICB) .. </a:t>
            </a:r>
          </a:p>
        </p:txBody>
      </p:sp>
    </p:spTree>
    <p:extLst>
      <p:ext uri="{BB962C8B-B14F-4D97-AF65-F5344CB8AC3E}">
        <p14:creationId xmlns:p14="http://schemas.microsoft.com/office/powerpoint/2010/main" val="1338493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1266" y="0"/>
            <a:ext cx="9145109" cy="819151"/>
            <a:chOff x="21266" y="0"/>
            <a:chExt cx="9145109" cy="819151"/>
          </a:xfrm>
        </p:grpSpPr>
        <p:pic>
          <p:nvPicPr>
            <p:cNvPr id="15"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0" name="Picture 9">
            <a:extLst>
              <a:ext uri="{FF2B5EF4-FFF2-40B4-BE49-F238E27FC236}">
                <a16:creationId xmlns:a16="http://schemas.microsoft.com/office/drawing/2014/main" id="{CF1AADE5-B1DD-400F-B957-CFD5402A5C17}"/>
              </a:ext>
            </a:extLst>
          </p:cNvPr>
          <p:cNvPicPr>
            <a:picLocks noChangeAspect="1"/>
          </p:cNvPicPr>
          <p:nvPr/>
        </p:nvPicPr>
        <p:blipFill>
          <a:blip r:embed="rId4">
            <a:duotone>
              <a:schemeClr val="bg2">
                <a:shade val="45000"/>
                <a:satMod val="135000"/>
              </a:schemeClr>
              <a:prstClr val="white"/>
            </a:duotone>
          </a:blip>
          <a:stretch>
            <a:fillRect/>
          </a:stretch>
        </p:blipFill>
        <p:spPr>
          <a:xfrm>
            <a:off x="0" y="857250"/>
            <a:ext cx="9144000" cy="585788"/>
          </a:xfrm>
          <a:prstGeom prst="rect">
            <a:avLst/>
          </a:prstGeom>
        </p:spPr>
      </p:pic>
      <p:sp>
        <p:nvSpPr>
          <p:cNvPr id="13" name="Rectangle 12">
            <a:extLst>
              <a:ext uri="{FF2B5EF4-FFF2-40B4-BE49-F238E27FC236}">
                <a16:creationId xmlns:a16="http://schemas.microsoft.com/office/drawing/2014/main" id="{5F096203-7103-4FCA-B8E1-E61979AA4129}"/>
              </a:ext>
            </a:extLst>
          </p:cNvPr>
          <p:cNvSpPr/>
          <p:nvPr/>
        </p:nvSpPr>
        <p:spPr>
          <a:xfrm>
            <a:off x="200025" y="907770"/>
            <a:ext cx="8161337"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Creating a General Procurement Notice</a:t>
            </a:r>
          </a:p>
        </p:txBody>
      </p:sp>
      <p:sp>
        <p:nvSpPr>
          <p:cNvPr id="2" name="Rectangle 1">
            <a:extLst>
              <a:ext uri="{FF2B5EF4-FFF2-40B4-BE49-F238E27FC236}">
                <a16:creationId xmlns:a16="http://schemas.microsoft.com/office/drawing/2014/main" id="{12B1D183-986C-4C4C-B034-EDF6421ADF4C}"/>
              </a:ext>
            </a:extLst>
          </p:cNvPr>
          <p:cNvSpPr/>
          <p:nvPr/>
        </p:nvSpPr>
        <p:spPr>
          <a:xfrm>
            <a:off x="21266" y="1498258"/>
            <a:ext cx="6212855" cy="344069"/>
          </a:xfrm>
          <a:prstGeom prst="rect">
            <a:avLst/>
          </a:prstGeom>
        </p:spPr>
        <p:txBody>
          <a:bodyPr wrap="non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the bottom of the Project Details page is the GPN tab…shown below</a:t>
            </a:r>
          </a:p>
        </p:txBody>
      </p:sp>
      <p:pic>
        <p:nvPicPr>
          <p:cNvPr id="9" name="Picture 8">
            <a:extLst>
              <a:ext uri="{FF2B5EF4-FFF2-40B4-BE49-F238E27FC236}">
                <a16:creationId xmlns:a16="http://schemas.microsoft.com/office/drawing/2014/main" id="{70B53ABE-C4FC-4C8A-B3E5-982450870654}"/>
              </a:ext>
            </a:extLst>
          </p:cNvPr>
          <p:cNvPicPr/>
          <p:nvPr/>
        </p:nvPicPr>
        <p:blipFill>
          <a:blip r:embed="rId5"/>
          <a:stretch>
            <a:fillRect/>
          </a:stretch>
        </p:blipFill>
        <p:spPr>
          <a:xfrm>
            <a:off x="122693" y="2028825"/>
            <a:ext cx="7991476" cy="3971925"/>
          </a:xfrm>
          <a:prstGeom prst="rect">
            <a:avLst/>
          </a:prstGeom>
        </p:spPr>
      </p:pic>
    </p:spTree>
    <p:extLst>
      <p:ext uri="{BB962C8B-B14F-4D97-AF65-F5344CB8AC3E}">
        <p14:creationId xmlns:p14="http://schemas.microsoft.com/office/powerpoint/2010/main" val="1432171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9" t="23383" r="548"/>
          <a:stretch/>
        </p:blipFill>
        <p:spPr>
          <a:xfrm>
            <a:off x="430120" y="1928812"/>
            <a:ext cx="8199041" cy="3700463"/>
          </a:xfrm>
          <a:prstGeom prst="rect">
            <a:avLst/>
          </a:prstGeom>
        </p:spPr>
      </p:pic>
      <p:pic>
        <p:nvPicPr>
          <p:cNvPr id="4" name="Picture 3"/>
          <p:cNvPicPr>
            <a:picLocks noChangeAspect="1"/>
          </p:cNvPicPr>
          <p:nvPr/>
        </p:nvPicPr>
        <p:blipFill>
          <a:blip r:embed="rId3"/>
          <a:stretch>
            <a:fillRect/>
          </a:stretch>
        </p:blipFill>
        <p:spPr>
          <a:xfrm>
            <a:off x="0" y="857250"/>
            <a:ext cx="9144000" cy="585788"/>
          </a:xfrm>
          <a:prstGeom prst="rect">
            <a:avLst/>
          </a:prstGeom>
        </p:spPr>
      </p:pic>
      <p:sp>
        <p:nvSpPr>
          <p:cNvPr id="3" name="Rectangle 2"/>
          <p:cNvSpPr/>
          <p:nvPr/>
        </p:nvSpPr>
        <p:spPr>
          <a:xfrm>
            <a:off x="200025" y="907770"/>
            <a:ext cx="900772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a:t>
            </a:r>
            <a:r>
              <a:rPr lang="en-US" sz="2700" dirty="0">
                <a:solidFill>
                  <a:srgbClr val="00B0F0"/>
                </a:solidFill>
                <a:effectLst>
                  <a:outerShdw blurRad="50800" dist="38100" dir="2700000" algn="tl" rotWithShape="0">
                    <a:prstClr val="black">
                      <a:alpha val="40000"/>
                    </a:prstClr>
                  </a:outerShdw>
                </a:effectLst>
                <a:latin typeface="+mj-lt"/>
                <a:ea typeface="+mj-ea"/>
                <a:cs typeface="+mj-cs"/>
              </a:rPr>
              <a:t>Creating a General Procurement Notice</a:t>
            </a:r>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2</a:t>
            </a:r>
          </a:p>
        </p:txBody>
      </p:sp>
    </p:spTree>
    <p:extLst>
      <p:ext uri="{BB962C8B-B14F-4D97-AF65-F5344CB8AC3E}">
        <p14:creationId xmlns:p14="http://schemas.microsoft.com/office/powerpoint/2010/main" val="123211121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1739"/>
          <a:stretch/>
        </p:blipFill>
        <p:spPr>
          <a:xfrm>
            <a:off x="521494" y="1858535"/>
            <a:ext cx="8101013" cy="3729038"/>
          </a:xfrm>
          <a:prstGeom prst="rect">
            <a:avLst/>
          </a:prstGeom>
        </p:spPr>
      </p:pic>
      <p:pic>
        <p:nvPicPr>
          <p:cNvPr id="4" name="Picture 3"/>
          <p:cNvPicPr>
            <a:picLocks noChangeAspect="1"/>
          </p:cNvPicPr>
          <p:nvPr/>
        </p:nvPicPr>
        <p:blipFill>
          <a:blip r:embed="rId3"/>
          <a:stretch>
            <a:fillRect/>
          </a:stretch>
        </p:blipFill>
        <p:spPr>
          <a:xfrm>
            <a:off x="0" y="857250"/>
            <a:ext cx="9144000" cy="585788"/>
          </a:xfrm>
          <a:prstGeom prst="rect">
            <a:avLst/>
          </a:prstGeom>
        </p:spPr>
      </p:pic>
      <p:sp>
        <p:nvSpPr>
          <p:cNvPr id="3" name="Rectangle 2"/>
          <p:cNvSpPr/>
          <p:nvPr/>
        </p:nvSpPr>
        <p:spPr>
          <a:xfrm>
            <a:off x="183715" y="907769"/>
            <a:ext cx="9007722" cy="923330"/>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a:t>
            </a:r>
            <a:r>
              <a:rPr lang="en-US" sz="2700" dirty="0">
                <a:solidFill>
                  <a:srgbClr val="00B0F0"/>
                </a:solidFill>
                <a:effectLst>
                  <a:outerShdw blurRad="50800" dist="38100" dir="2700000" algn="tl" rotWithShape="0">
                    <a:prstClr val="black">
                      <a:alpha val="40000"/>
                    </a:prstClr>
                  </a:outerShdw>
                </a:effectLst>
                <a:latin typeface="+mj-lt"/>
                <a:ea typeface="+mj-ea"/>
                <a:cs typeface="+mj-cs"/>
              </a:rPr>
              <a:t>Creating a General Procurement Notice</a:t>
            </a:r>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3</a:t>
            </a:r>
          </a:p>
          <a:p>
            <a:endParaRPr lang="en-US" sz="2700" dirty="0">
              <a:solidFill>
                <a:srgbClr val="660066"/>
              </a:solidFill>
              <a:effectLst>
                <a:outerShdw blurRad="50800" dist="38100" dir="2700000" algn="tl"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60257789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background-thankyo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Foliennummernplatzhalter 3"/>
          <p:cNvSpPr>
            <a:spLocks noGrp="1"/>
          </p:cNvSpPr>
          <p:nvPr>
            <p:ph type="sldNum" sz="quarter" idx="11"/>
          </p:nvPr>
        </p:nvSpPr>
        <p:spPr>
          <a:xfrm>
            <a:off x="8523651" y="6334701"/>
            <a:ext cx="422922" cy="232353"/>
          </a:xfrm>
        </p:spPr>
        <p:txBody>
          <a:bodyPr/>
          <a:lstStyle/>
          <a:p>
            <a:pPr>
              <a:defRPr/>
            </a:pPr>
            <a:fld id="{EF62D93A-3BA0-8848-BFA3-D7046C1B555D}" type="slidenum">
              <a:rPr lang="en-US" smtClean="0">
                <a:solidFill>
                  <a:prstClr val="black">
                    <a:lumMod val="75000"/>
                    <a:lumOff val="25000"/>
                  </a:prstClr>
                </a:solidFill>
              </a:rPr>
              <a:pPr>
                <a:defRPr/>
              </a:pPr>
              <a:t>26</a:t>
            </a:fld>
            <a:endParaRPr lang="en-US" dirty="0">
              <a:solidFill>
                <a:prstClr val="black">
                  <a:lumMod val="75000"/>
                  <a:lumOff val="25000"/>
                </a:prstClr>
              </a:solidFill>
            </a:endParaRPr>
          </a:p>
        </p:txBody>
      </p:sp>
      <p:sp>
        <p:nvSpPr>
          <p:cNvPr id="14" name="Rectangle 13"/>
          <p:cNvSpPr/>
          <p:nvPr/>
        </p:nvSpPr>
        <p:spPr>
          <a:xfrm>
            <a:off x="0" y="1"/>
            <a:ext cx="9144000" cy="114710"/>
          </a:xfrm>
          <a:prstGeom prst="rect">
            <a:avLst/>
          </a:prstGeom>
          <a:solidFill>
            <a:srgbClr val="00AD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226900" y="354007"/>
            <a:ext cx="7831442" cy="1400383"/>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solidFill>
                  <a:schemeClr val="accent1">
                    <a:lumMod val="50000"/>
                  </a:schemeClr>
                </a:solidFill>
                <a:latin typeface="Andes" panose="02000000000000000000" pitchFamily="50" charset="0"/>
              </a:rPr>
              <a:t>Projects following the New Procurement Framework (NPF), please visit the following website for more information </a:t>
            </a:r>
            <a:r>
              <a:rPr lang="en-US" sz="2000" dirty="0">
                <a:solidFill>
                  <a:schemeClr val="accent1">
                    <a:lumMod val="50000"/>
                  </a:schemeClr>
                </a:solidFill>
                <a:latin typeface="Andes" panose="02000000000000000000" pitchFamily="50" charset="0"/>
                <a:hlinkClick r:id="rId4"/>
              </a:rPr>
              <a:t>http://wbnpf.procurementinet.org/</a:t>
            </a:r>
            <a:r>
              <a:rPr lang="en-US" sz="2000" dirty="0">
                <a:solidFill>
                  <a:schemeClr val="accent1">
                    <a:lumMod val="50000"/>
                  </a:schemeClr>
                </a:solidFill>
                <a:latin typeface="Andes" panose="02000000000000000000" pitchFamily="50" charset="0"/>
              </a:rPr>
              <a:t> </a:t>
            </a:r>
          </a:p>
          <a:p>
            <a:pPr marL="285750" indent="-285750">
              <a:spcAft>
                <a:spcPts val="600"/>
              </a:spcAft>
              <a:buFont typeface="Arial" panose="020B0604020202020204" pitchFamily="34" charset="0"/>
              <a:buChar char="•"/>
            </a:pPr>
            <a:r>
              <a:rPr lang="en-US" sz="2000" dirty="0">
                <a:solidFill>
                  <a:schemeClr val="accent1">
                    <a:lumMod val="50000"/>
                  </a:schemeClr>
                </a:solidFill>
                <a:latin typeface="Andes" panose="02000000000000000000" pitchFamily="50" charset="0"/>
              </a:rPr>
              <a:t>Procurement Methods Mapping to NPF</a:t>
            </a:r>
          </a:p>
        </p:txBody>
      </p:sp>
      <p:pic>
        <p:nvPicPr>
          <p:cNvPr id="7" name="Picture 6" descr="Screen Shot 2015-10-06 at 2.11.2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873" y="1916744"/>
            <a:ext cx="6326257" cy="457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8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22150"/>
            <a:ext cx="8873238" cy="1076192"/>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4 tabs under Create Activity – Key Details, Related Information, Additional Details and Roadmap </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New Feature – Check Entries which is on the right side of this page</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Key Details tab is shown on the slide below</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2716"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AB42ABC6-8310-4EAA-9962-902C2B7F49C9}"/>
              </a:ext>
            </a:extLst>
          </p:cNvPr>
          <p:cNvPicPr>
            <a:picLocks noChangeAspect="1"/>
          </p:cNvPicPr>
          <p:nvPr/>
        </p:nvPicPr>
        <p:blipFill>
          <a:blip r:embed="rId5"/>
          <a:stretch>
            <a:fillRect/>
          </a:stretch>
        </p:blipFill>
        <p:spPr>
          <a:xfrm>
            <a:off x="31064" y="2527314"/>
            <a:ext cx="9050791" cy="3900120"/>
          </a:xfrm>
          <a:prstGeom prst="rect">
            <a:avLst/>
          </a:prstGeom>
        </p:spPr>
      </p:pic>
    </p:spTree>
    <p:extLst>
      <p:ext uri="{BB962C8B-B14F-4D97-AF65-F5344CB8AC3E}">
        <p14:creationId xmlns:p14="http://schemas.microsoft.com/office/powerpoint/2010/main" val="2012998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9906"/>
            <a:ext cx="8979770" cy="33855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Related Information Tab</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5" name="Picture 4">
            <a:extLst>
              <a:ext uri="{FF2B5EF4-FFF2-40B4-BE49-F238E27FC236}">
                <a16:creationId xmlns:a16="http://schemas.microsoft.com/office/drawing/2014/main" id="{44EA5A38-6471-4618-96E9-FCC9A024E23A}"/>
              </a:ext>
            </a:extLst>
          </p:cNvPr>
          <p:cNvPicPr>
            <a:picLocks noChangeAspect="1"/>
          </p:cNvPicPr>
          <p:nvPr/>
        </p:nvPicPr>
        <p:blipFill>
          <a:blip r:embed="rId5"/>
          <a:stretch>
            <a:fillRect/>
          </a:stretch>
        </p:blipFill>
        <p:spPr>
          <a:xfrm>
            <a:off x="0" y="1872612"/>
            <a:ext cx="9144000" cy="4266877"/>
          </a:xfrm>
          <a:prstGeom prst="rect">
            <a:avLst/>
          </a:prstGeom>
        </p:spPr>
      </p:pic>
    </p:spTree>
    <p:extLst>
      <p:ext uri="{BB962C8B-B14F-4D97-AF65-F5344CB8AC3E}">
        <p14:creationId xmlns:p14="http://schemas.microsoft.com/office/powerpoint/2010/main" val="358402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160721" y="4433243"/>
            <a:ext cx="542105" cy="189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7702826" y="983974"/>
            <a:ext cx="1441174" cy="1987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5" name="Group 14"/>
          <p:cNvGrpSpPr/>
          <p:nvPr/>
        </p:nvGrpSpPr>
        <p:grpSpPr>
          <a:xfrm>
            <a:off x="21266" y="0"/>
            <a:ext cx="9145109" cy="819151"/>
            <a:chOff x="21266" y="0"/>
            <a:chExt cx="9145109" cy="819151"/>
          </a:xfrm>
        </p:grpSpPr>
        <p:pic>
          <p:nvPicPr>
            <p:cNvPr id="16"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8" name="Picture 17">
            <a:extLst>
              <a:ext uri="{FF2B5EF4-FFF2-40B4-BE49-F238E27FC236}">
                <a16:creationId xmlns:a16="http://schemas.microsoft.com/office/drawing/2014/main" id="{B953E9EE-481E-4877-BB1C-7818CBFEF309}"/>
              </a:ext>
            </a:extLst>
          </p:cNvPr>
          <p:cNvPicPr>
            <a:picLocks noChangeAspect="1"/>
          </p:cNvPicPr>
          <p:nvPr/>
        </p:nvPicPr>
        <p:blipFill>
          <a:blip r:embed="rId4">
            <a:duotone>
              <a:schemeClr val="bg2">
                <a:shade val="45000"/>
                <a:satMod val="135000"/>
              </a:schemeClr>
              <a:prstClr val="white"/>
            </a:duotone>
          </a:blip>
          <a:stretch>
            <a:fillRect/>
          </a:stretch>
        </p:blipFill>
        <p:spPr>
          <a:xfrm>
            <a:off x="0" y="746308"/>
            <a:ext cx="9144000" cy="660537"/>
          </a:xfrm>
          <a:prstGeom prst="rect">
            <a:avLst/>
          </a:prstGeom>
        </p:spPr>
      </p:pic>
      <p:sp>
        <p:nvSpPr>
          <p:cNvPr id="4" name="Rectangle 3">
            <a:extLst>
              <a:ext uri="{FF2B5EF4-FFF2-40B4-BE49-F238E27FC236}">
                <a16:creationId xmlns:a16="http://schemas.microsoft.com/office/drawing/2014/main" id="{AD3BC92E-0CAD-4232-87AC-4C4CF10047DC}"/>
              </a:ext>
            </a:extLst>
          </p:cNvPr>
          <p:cNvSpPr/>
          <p:nvPr/>
        </p:nvSpPr>
        <p:spPr>
          <a:xfrm>
            <a:off x="-44206" y="889382"/>
            <a:ext cx="3309496"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basic features</a:t>
            </a:r>
          </a:p>
        </p:txBody>
      </p:sp>
      <p:sp>
        <p:nvSpPr>
          <p:cNvPr id="5" name="Rectangle 4">
            <a:extLst>
              <a:ext uri="{FF2B5EF4-FFF2-40B4-BE49-F238E27FC236}">
                <a16:creationId xmlns:a16="http://schemas.microsoft.com/office/drawing/2014/main" id="{E9C067B1-8F2E-49D8-86E8-28C3E5100310}"/>
              </a:ext>
            </a:extLst>
          </p:cNvPr>
          <p:cNvSpPr/>
          <p:nvPr/>
        </p:nvSpPr>
        <p:spPr>
          <a:xfrm>
            <a:off x="-6932" y="1806336"/>
            <a:ext cx="8904044" cy="2817887"/>
          </a:xfrm>
          <a:prstGeom prst="rect">
            <a:avLst/>
          </a:prstGeom>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Clients will use STEP initially to create and later to revise Procurement Plans under Investment Project Financing (IPF), and to monitor performance, manage and store related documentation for all steps in a procurement activity. </a:t>
            </a:r>
            <a:r>
              <a:rPr lang="en-US" u="sng" dirty="0">
                <a:latin typeface="Calibri" panose="020F0502020204030204" pitchFamily="34" charset="0"/>
                <a:cs typeface="Times New Roman" panose="02020603050405020304" pitchFamily="18" charset="0"/>
              </a:rPr>
              <a:t>This will include both activities that are prior reviewed by the Bank and contracts subject to post review</a:t>
            </a:r>
            <a:r>
              <a:rPr lang="en-US" dirty="0">
                <a:latin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STEP allows Bank and Clients to monitor and track all procurement activities. Clients will determine and record the original time estimates for each step/stage in a specific procurement plan. STEP will capture all revisions to estimates and ultimately record the actual completion dates of all required procurement steps. This information is critical to help the Bank and Client assess the efficiency of the Client’s procurement and the adequacy of the method selected, and make necessary adjustments in future procurement approaches.</a:t>
            </a:r>
            <a:r>
              <a:rPr lang="en-US"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536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830997"/>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Related Information Tab………contd. </a:t>
            </a:r>
          </a:p>
          <a:p>
            <a:r>
              <a:rPr lang="en-US" dirty="0">
                <a:latin typeface="Calibri" panose="020F0502020204030204" pitchFamily="34" charset="0"/>
                <a:cs typeface="Calibri" panose="020F0502020204030204" pitchFamily="34" charset="0"/>
              </a:rPr>
              <a:t>Please note the Comments tab</a:t>
            </a:r>
          </a:p>
          <a:p>
            <a:r>
              <a:rPr lang="en-US" dirty="0">
                <a:latin typeface="Calibri" panose="020F0502020204030204" pitchFamily="34" charset="0"/>
                <a:cs typeface="Calibri" panose="020F0502020204030204" pitchFamily="34" charset="0"/>
              </a:rPr>
              <a:t>Click on continue on each page where you see Save/continue</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4C194603-F3EE-440B-8911-EF8EEE7146CF}"/>
              </a:ext>
            </a:extLst>
          </p:cNvPr>
          <p:cNvPicPr>
            <a:picLocks noChangeAspect="1"/>
          </p:cNvPicPr>
          <p:nvPr/>
        </p:nvPicPr>
        <p:blipFill>
          <a:blip r:embed="rId5"/>
          <a:stretch>
            <a:fillRect/>
          </a:stretch>
        </p:blipFill>
        <p:spPr>
          <a:xfrm>
            <a:off x="89552" y="2262025"/>
            <a:ext cx="9010835" cy="4236880"/>
          </a:xfrm>
          <a:prstGeom prst="rect">
            <a:avLst/>
          </a:prstGeom>
        </p:spPr>
      </p:pic>
      <p:sp>
        <p:nvSpPr>
          <p:cNvPr id="16" name="Speech Bubble: Rectangle 15">
            <a:extLst>
              <a:ext uri="{FF2B5EF4-FFF2-40B4-BE49-F238E27FC236}">
                <a16:creationId xmlns:a16="http://schemas.microsoft.com/office/drawing/2014/main" id="{4ED6B4B4-09F5-48A9-B295-1C4FC210DEF6}"/>
              </a:ext>
            </a:extLst>
          </p:cNvPr>
          <p:cNvSpPr/>
          <p:nvPr/>
        </p:nvSpPr>
        <p:spPr bwMode="auto">
          <a:xfrm>
            <a:off x="6312023" y="3776027"/>
            <a:ext cx="2253492" cy="1650945"/>
          </a:xfrm>
          <a:prstGeom prst="wedgeRectCallou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fontAlgn="base">
              <a:spcBef>
                <a:spcPts val="0"/>
              </a:spcBef>
              <a:spcAft>
                <a:spcPts val="0"/>
              </a:spcAft>
              <a:buFont typeface="Times New Roman" panose="02020603050405020304" pitchFamily="18" charset="0"/>
              <a:buChar char="•"/>
              <a:tabLst>
                <a:tab pos="457200" algn="l"/>
              </a:tabLst>
            </a:pPr>
            <a:r>
              <a:rPr lang="en-US" sz="1300" kern="1200" dirty="0">
                <a:solidFill>
                  <a:srgbClr val="000000"/>
                </a:solidFill>
                <a:effectLst/>
                <a:latin typeface="Trebuchet MS" panose="020B0603020202020204" pitchFamily="34" charset="0"/>
                <a:ea typeface="MS PGothic" panose="020B0600070205080204" pitchFamily="34" charset="-128"/>
              </a:rPr>
              <a:t>Specially in the case of Single Source and Direct Contracting where justification is required kindly provide adequate justification in the space provided.</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2292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13272"/>
            <a:ext cx="7603729" cy="34406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Saving details of the activity</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2CFD279E-F384-488F-9C2A-4F48C5CCBBBC}"/>
              </a:ext>
            </a:extLst>
          </p:cNvPr>
          <p:cNvPicPr>
            <a:picLocks noChangeAspect="1"/>
          </p:cNvPicPr>
          <p:nvPr/>
        </p:nvPicPr>
        <p:blipFill>
          <a:blip r:embed="rId5"/>
          <a:stretch>
            <a:fillRect/>
          </a:stretch>
        </p:blipFill>
        <p:spPr>
          <a:xfrm>
            <a:off x="23565" y="1884718"/>
            <a:ext cx="9144000" cy="4651034"/>
          </a:xfrm>
          <a:prstGeom prst="rect">
            <a:avLst/>
          </a:prstGeom>
        </p:spPr>
      </p:pic>
    </p:spTree>
    <p:extLst>
      <p:ext uri="{BB962C8B-B14F-4D97-AF65-F5344CB8AC3E}">
        <p14:creationId xmlns:p14="http://schemas.microsoft.com/office/powerpoint/2010/main" val="167081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33855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Additional Details Tab</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4" name="Picture 3">
            <a:extLst>
              <a:ext uri="{FF2B5EF4-FFF2-40B4-BE49-F238E27FC236}">
                <a16:creationId xmlns:a16="http://schemas.microsoft.com/office/drawing/2014/main" id="{1477AA02-E1A4-47B9-9588-0F0F3428C6F1}"/>
              </a:ext>
            </a:extLst>
          </p:cNvPr>
          <p:cNvPicPr>
            <a:picLocks noChangeAspect="1"/>
          </p:cNvPicPr>
          <p:nvPr/>
        </p:nvPicPr>
        <p:blipFill>
          <a:blip r:embed="rId5"/>
          <a:stretch>
            <a:fillRect/>
          </a:stretch>
        </p:blipFill>
        <p:spPr>
          <a:xfrm>
            <a:off x="0" y="1837851"/>
            <a:ext cx="9144000" cy="4513943"/>
          </a:xfrm>
          <a:prstGeom prst="rect">
            <a:avLst/>
          </a:prstGeom>
        </p:spPr>
      </p:pic>
    </p:spTree>
    <p:extLst>
      <p:ext uri="{BB962C8B-B14F-4D97-AF65-F5344CB8AC3E}">
        <p14:creationId xmlns:p14="http://schemas.microsoft.com/office/powerpoint/2010/main" val="1450567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33855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Additional Details Tab……………….contd.</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B49EF7CB-63AB-4319-9BFE-345C91D28B8C}"/>
              </a:ext>
            </a:extLst>
          </p:cNvPr>
          <p:cNvPicPr>
            <a:picLocks noChangeAspect="1"/>
          </p:cNvPicPr>
          <p:nvPr/>
        </p:nvPicPr>
        <p:blipFill>
          <a:blip r:embed="rId5"/>
          <a:stretch>
            <a:fillRect/>
          </a:stretch>
        </p:blipFill>
        <p:spPr>
          <a:xfrm>
            <a:off x="78365" y="1864311"/>
            <a:ext cx="8987270" cy="4034777"/>
          </a:xfrm>
          <a:prstGeom prst="rect">
            <a:avLst/>
          </a:prstGeom>
        </p:spPr>
      </p:pic>
    </p:spTree>
    <p:extLst>
      <p:ext uri="{BB962C8B-B14F-4D97-AF65-F5344CB8AC3E}">
        <p14:creationId xmlns:p14="http://schemas.microsoft.com/office/powerpoint/2010/main" val="2525077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830997"/>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Check entries……….while creating an activity</a:t>
            </a:r>
          </a:p>
          <a:p>
            <a:r>
              <a:rPr lang="en-US" dirty="0">
                <a:latin typeface="Calibri" panose="020F0502020204030204" pitchFamily="34" charset="0"/>
                <a:cs typeface="Calibri" panose="020F0502020204030204" pitchFamily="34" charset="0"/>
              </a:rPr>
              <a:t>Procurement Classification is missing under the Additional Details tab hence this tab is shown under Check entries with a red dot</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3" name="Picture 2">
            <a:extLst>
              <a:ext uri="{FF2B5EF4-FFF2-40B4-BE49-F238E27FC236}">
                <a16:creationId xmlns:a16="http://schemas.microsoft.com/office/drawing/2014/main" id="{4988F0C5-32A9-4F73-98E3-00E145A02DBB}"/>
              </a:ext>
            </a:extLst>
          </p:cNvPr>
          <p:cNvPicPr>
            <a:picLocks noChangeAspect="1"/>
          </p:cNvPicPr>
          <p:nvPr/>
        </p:nvPicPr>
        <p:blipFill>
          <a:blip r:embed="rId5"/>
          <a:stretch>
            <a:fillRect/>
          </a:stretch>
        </p:blipFill>
        <p:spPr>
          <a:xfrm>
            <a:off x="31065" y="2189563"/>
            <a:ext cx="9144000" cy="4449728"/>
          </a:xfrm>
          <a:prstGeom prst="rect">
            <a:avLst/>
          </a:prstGeom>
        </p:spPr>
      </p:pic>
    </p:spTree>
    <p:extLst>
      <p:ext uri="{BB962C8B-B14F-4D97-AF65-F5344CB8AC3E}">
        <p14:creationId xmlns:p14="http://schemas.microsoft.com/office/powerpoint/2010/main" val="2757784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33855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Adding Procurement Classification</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4" name="Picture 3">
            <a:extLst>
              <a:ext uri="{FF2B5EF4-FFF2-40B4-BE49-F238E27FC236}">
                <a16:creationId xmlns:a16="http://schemas.microsoft.com/office/drawing/2014/main" id="{8A5BD685-61C6-4596-9350-B36E8E891164}"/>
              </a:ext>
            </a:extLst>
          </p:cNvPr>
          <p:cNvPicPr>
            <a:picLocks noChangeAspect="1"/>
          </p:cNvPicPr>
          <p:nvPr/>
        </p:nvPicPr>
        <p:blipFill>
          <a:blip r:embed="rId5"/>
          <a:stretch>
            <a:fillRect/>
          </a:stretch>
        </p:blipFill>
        <p:spPr>
          <a:xfrm>
            <a:off x="89552" y="1769582"/>
            <a:ext cx="9010835" cy="4521065"/>
          </a:xfrm>
          <a:prstGeom prst="rect">
            <a:avLst/>
          </a:prstGeom>
        </p:spPr>
      </p:pic>
    </p:spTree>
    <p:extLst>
      <p:ext uri="{BB962C8B-B14F-4D97-AF65-F5344CB8AC3E}">
        <p14:creationId xmlns:p14="http://schemas.microsoft.com/office/powerpoint/2010/main" val="1406669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33855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Procurement Classification………….. Contd.</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45BA2588-E2E2-4986-8721-F81FA16BC404}"/>
              </a:ext>
            </a:extLst>
          </p:cNvPr>
          <p:cNvPicPr>
            <a:picLocks noChangeAspect="1"/>
          </p:cNvPicPr>
          <p:nvPr/>
        </p:nvPicPr>
        <p:blipFill>
          <a:blip r:embed="rId5"/>
          <a:stretch>
            <a:fillRect/>
          </a:stretch>
        </p:blipFill>
        <p:spPr>
          <a:xfrm>
            <a:off x="66582" y="1785010"/>
            <a:ext cx="9010835" cy="4470828"/>
          </a:xfrm>
          <a:prstGeom prst="rect">
            <a:avLst/>
          </a:prstGeom>
        </p:spPr>
      </p:pic>
    </p:spTree>
    <p:extLst>
      <p:ext uri="{BB962C8B-B14F-4D97-AF65-F5344CB8AC3E}">
        <p14:creationId xmlns:p14="http://schemas.microsoft.com/office/powerpoint/2010/main" val="800434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bg2">
                <a:shade val="45000"/>
                <a:satMod val="135000"/>
              </a:schemeClr>
              <a:prstClr val="white"/>
            </a:duotone>
          </a:blip>
          <a:stretch>
            <a:fillRect/>
          </a:stretch>
        </p:blipFill>
        <p:spPr>
          <a:xfrm>
            <a:off x="25835" y="787989"/>
            <a:ext cx="9144000" cy="585788"/>
          </a:xfrm>
          <a:prstGeom prst="rect">
            <a:avLst/>
          </a:prstGeom>
        </p:spPr>
      </p:pic>
      <p:sp>
        <p:nvSpPr>
          <p:cNvPr id="2" name="Title 1"/>
          <p:cNvSpPr>
            <a:spLocks noGrp="1"/>
          </p:cNvSpPr>
          <p:nvPr>
            <p:ph type="title"/>
          </p:nvPr>
        </p:nvSpPr>
        <p:spPr>
          <a:xfrm>
            <a:off x="198508" y="794629"/>
            <a:ext cx="8362291" cy="903920"/>
          </a:xfrm>
        </p:spPr>
        <p:txBody>
          <a:bodyPr>
            <a:normAutofit/>
          </a:bodyPr>
          <a:lstStyle/>
          <a:p>
            <a:r>
              <a:rPr lang="en-US" sz="2700" b="1" dirty="0">
                <a:solidFill>
                  <a:srgbClr val="660066"/>
                </a:solidFill>
                <a:effectLst>
                  <a:outerShdw blurRad="50800" dist="38100" dir="2700000" algn="tl" rotWithShape="0">
                    <a:prstClr val="black">
                      <a:alpha val="40000"/>
                    </a:prstClr>
                  </a:outerShdw>
                </a:effectLst>
              </a:rPr>
              <a:t>STEP: UNSPSC</a:t>
            </a:r>
          </a:p>
        </p:txBody>
      </p:sp>
      <p:sp>
        <p:nvSpPr>
          <p:cNvPr id="3" name="Content Placeholder 2"/>
          <p:cNvSpPr>
            <a:spLocks noGrp="1"/>
          </p:cNvSpPr>
          <p:nvPr>
            <p:ph idx="1"/>
          </p:nvPr>
        </p:nvSpPr>
        <p:spPr>
          <a:xfrm>
            <a:off x="122015" y="1429538"/>
            <a:ext cx="8915453" cy="4971261"/>
          </a:xfrm>
        </p:spPr>
        <p:txBody>
          <a:bodyPr>
            <a:noAutofit/>
          </a:bodyPr>
          <a:lstStyle/>
          <a:p>
            <a:pPr>
              <a:spcBef>
                <a:spcPts val="1350"/>
              </a:spcBef>
            </a:pPr>
            <a:r>
              <a:rPr lang="en-US" sz="3000" b="1" dirty="0">
                <a:solidFill>
                  <a:srgbClr val="660066"/>
                </a:solidFill>
                <a:effectLst>
                  <a:outerShdw blurRad="50800" dist="38100" dir="2700000" algn="tl" rotWithShape="0">
                    <a:prstClr val="black">
                      <a:alpha val="40000"/>
                    </a:prstClr>
                  </a:outerShdw>
                </a:effectLst>
              </a:rPr>
              <a:t>   </a:t>
            </a:r>
            <a:r>
              <a:rPr lang="en-US" sz="2400" b="1" dirty="0">
                <a:solidFill>
                  <a:srgbClr val="660066"/>
                </a:solidFill>
                <a:effectLst>
                  <a:outerShdw blurRad="50800" dist="38100" dir="2700000" algn="tl" rotWithShape="0">
                    <a:prstClr val="black">
                      <a:alpha val="40000"/>
                    </a:prstClr>
                  </a:outerShdw>
                </a:effectLst>
              </a:rPr>
              <a:t>United Nation’s Standard Procurement Service Code </a:t>
            </a:r>
            <a:r>
              <a:rPr lang="en-US" b="1" kern="1200" dirty="0">
                <a:latin typeface="Calibri" panose="020F0502020204030204" pitchFamily="34" charset="0"/>
                <a:cs typeface="Calibri" panose="020F0502020204030204" pitchFamily="34" charset="0"/>
              </a:rPr>
              <a:t>[UNSPSC] use is mandatory</a:t>
            </a:r>
          </a:p>
          <a:p>
            <a:pPr indent="-1588">
              <a:spcBef>
                <a:spcPts val="1350"/>
              </a:spcBef>
              <a:buFont typeface="Wingdings" panose="05000000000000000000" pitchFamily="2" charset="2"/>
              <a:buChar char="§"/>
            </a:pPr>
            <a:r>
              <a:rPr lang="en-US" b="1" kern="1200" dirty="0">
                <a:latin typeface="Calibri" panose="020F0502020204030204" pitchFamily="34" charset="0"/>
                <a:cs typeface="Calibri" panose="020F0502020204030204" pitchFamily="34" charset="0"/>
              </a:rPr>
              <a:t>    Product coding is used to classify goods and services. </a:t>
            </a:r>
          </a:p>
          <a:p>
            <a:pPr marL="738188" indent="-396875">
              <a:spcBef>
                <a:spcPts val="1350"/>
              </a:spcBef>
              <a:buFont typeface="Wingdings" panose="05000000000000000000" pitchFamily="2" charset="2"/>
              <a:buChar char="§"/>
            </a:pPr>
            <a:r>
              <a:rPr lang="en-US" b="1" kern="1200" dirty="0">
                <a:latin typeface="Calibri" panose="020F0502020204030204" pitchFamily="34" charset="0"/>
                <a:cs typeface="Calibri" panose="020F0502020204030204" pitchFamily="34" charset="0"/>
              </a:rPr>
              <a:t>Procurement Officers select one or more UNSPSC code to indicate the product or service their agency needs to procure or search for potential suppliers registered and accepted by one or more UN agency from the database. </a:t>
            </a:r>
          </a:p>
          <a:p>
            <a:pPr marL="738188" indent="-396875">
              <a:spcBef>
                <a:spcPts val="1350"/>
              </a:spcBef>
              <a:buFont typeface="Wingdings" panose="05000000000000000000" pitchFamily="2" charset="2"/>
              <a:buChar char="§"/>
            </a:pPr>
            <a:r>
              <a:rPr lang="en-US" b="1" kern="1200" dirty="0">
                <a:latin typeface="Calibri" panose="020F0502020204030204" pitchFamily="34" charset="0"/>
                <a:cs typeface="Calibri" panose="020F0502020204030204" pitchFamily="34" charset="0"/>
              </a:rPr>
              <a:t>It is, therefore, vitally important that you select the most accurate UNSPSC codes to describe your goods/services.</a:t>
            </a:r>
          </a:p>
          <a:p>
            <a:pPr>
              <a:spcBef>
                <a:spcPts val="1350"/>
              </a:spcBef>
            </a:pPr>
            <a:endParaRPr lang="en-US" b="1" kern="1200" dirty="0">
              <a:latin typeface="Trebuchet MS" pitchFamily="34" charset="0"/>
            </a:endParaRPr>
          </a:p>
          <a:p>
            <a:pPr>
              <a:spcBef>
                <a:spcPts val="1350"/>
              </a:spcBef>
            </a:pPr>
            <a:r>
              <a:rPr lang="en-US" sz="1600" b="1" dirty="0">
                <a:solidFill>
                  <a:srgbClr val="006666"/>
                </a:solidFill>
              </a:rPr>
              <a:t>      </a:t>
            </a:r>
            <a:endParaRPr lang="en-US" sz="3000" b="1" dirty="0">
              <a:solidFill>
                <a:srgbClr val="660066"/>
              </a:solidFill>
              <a:effectLst>
                <a:outerShdw blurRad="50800" dist="38100" dir="2700000" algn="tl" rotWithShape="0">
                  <a:prstClr val="black">
                    <a:alpha val="40000"/>
                  </a:prstClr>
                </a:outerShdw>
              </a:effectLst>
            </a:endParaRPr>
          </a:p>
          <a:p>
            <a:pPr marL="0" indent="0">
              <a:spcBef>
                <a:spcPts val="1350"/>
              </a:spcBef>
            </a:pPr>
            <a:endParaRPr lang="en-US" sz="2100" b="1" dirty="0">
              <a:solidFill>
                <a:srgbClr val="006666"/>
              </a:solidFill>
            </a:endParaRPr>
          </a:p>
          <a:p>
            <a:pPr marL="0" indent="0">
              <a:spcBef>
                <a:spcPts val="1350"/>
              </a:spcBef>
            </a:pPr>
            <a:endParaRPr lang="en-US" sz="2100" b="1" dirty="0">
              <a:solidFill>
                <a:srgbClr val="006666"/>
              </a:solidFill>
            </a:endParaRPr>
          </a:p>
          <a:p>
            <a:pPr marL="470297" indent="-470297">
              <a:buFont typeface="Wingdings" panose="05000000000000000000" pitchFamily="2" charset="2"/>
              <a:buChar char="v"/>
            </a:pPr>
            <a:endParaRPr lang="en-US" sz="1575" b="1" dirty="0">
              <a:solidFill>
                <a:srgbClr val="006666"/>
              </a:solidFill>
            </a:endParaRPr>
          </a:p>
        </p:txBody>
      </p:sp>
      <p:grpSp>
        <p:nvGrpSpPr>
          <p:cNvPr id="5" name="Group 4"/>
          <p:cNvGrpSpPr/>
          <p:nvPr/>
        </p:nvGrpSpPr>
        <p:grpSpPr>
          <a:xfrm>
            <a:off x="21266" y="0"/>
            <a:ext cx="9145109" cy="819151"/>
            <a:chOff x="21266" y="0"/>
            <a:chExt cx="9145109" cy="819151"/>
          </a:xfrm>
        </p:grpSpPr>
        <p:pic>
          <p:nvPicPr>
            <p:cNvPr id="7" name="Picture 6" descr="C:\Users\vijaykumarp\Desktop\ppt-bg.jpgppt-b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59453865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33855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Location Feature – This tab appears below the Procurement Classification as shown below </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45BA2588-E2E2-4986-8721-F81FA16BC404}"/>
              </a:ext>
            </a:extLst>
          </p:cNvPr>
          <p:cNvPicPr>
            <a:picLocks noChangeAspect="1"/>
          </p:cNvPicPr>
          <p:nvPr/>
        </p:nvPicPr>
        <p:blipFill>
          <a:blip r:embed="rId5"/>
          <a:stretch>
            <a:fillRect/>
          </a:stretch>
        </p:blipFill>
        <p:spPr>
          <a:xfrm>
            <a:off x="82115" y="1769582"/>
            <a:ext cx="8979770" cy="4470828"/>
          </a:xfrm>
          <a:prstGeom prst="rect">
            <a:avLst/>
          </a:prstGeom>
        </p:spPr>
      </p:pic>
    </p:spTree>
    <p:extLst>
      <p:ext uri="{BB962C8B-B14F-4D97-AF65-F5344CB8AC3E}">
        <p14:creationId xmlns:p14="http://schemas.microsoft.com/office/powerpoint/2010/main" val="298280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830997"/>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Location Feature – How to add location ?  </a:t>
            </a:r>
            <a:r>
              <a:rPr lang="en-US" dirty="0">
                <a:solidFill>
                  <a:srgbClr val="FF0000"/>
                </a:solidFill>
                <a:latin typeface="Calibri" panose="020F0502020204030204" pitchFamily="34" charset="0"/>
                <a:cs typeface="Calibri" panose="020F0502020204030204" pitchFamily="34" charset="0"/>
              </a:rPr>
              <a:t>However this is not a mandatory feature.</a:t>
            </a:r>
          </a:p>
          <a:p>
            <a:r>
              <a:rPr lang="en-US" dirty="0">
                <a:latin typeface="Calibri" panose="020F0502020204030204" pitchFamily="34" charset="0"/>
                <a:cs typeface="Calibri" panose="020F0502020204030204" pitchFamily="34" charset="0"/>
              </a:rPr>
              <a:t>Click on the </a:t>
            </a:r>
            <a:r>
              <a:rPr lang="en-US" dirty="0">
                <a:solidFill>
                  <a:schemeClr val="tx1">
                    <a:lumMod val="50000"/>
                    <a:lumOff val="50000"/>
                  </a:schemeClr>
                </a:solidFill>
                <a:latin typeface="Calibri" panose="020F0502020204030204" pitchFamily="34" charset="0"/>
                <a:cs typeface="Calibri" panose="020F0502020204030204" pitchFamily="34" charset="0"/>
              </a:rPr>
              <a:t>+Add </a:t>
            </a:r>
            <a:r>
              <a:rPr lang="en-US" dirty="0">
                <a:latin typeface="Calibri" panose="020F0502020204030204" pitchFamily="34" charset="0"/>
                <a:cs typeface="Calibri" panose="020F0502020204030204" pitchFamily="34" charset="0"/>
              </a:rPr>
              <a:t>button to add information…. However pls be mindful that only tabs that have a red </a:t>
            </a:r>
            <a:r>
              <a:rPr lang="en-US" dirty="0">
                <a:solidFill>
                  <a:schemeClr val="accent4">
                    <a:lumMod val="60000"/>
                    <a:lumOff val="4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are mandatory and you may fill in the relevant information therein without fail. </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3" name="Picture 2">
            <a:extLst>
              <a:ext uri="{FF2B5EF4-FFF2-40B4-BE49-F238E27FC236}">
                <a16:creationId xmlns:a16="http://schemas.microsoft.com/office/drawing/2014/main" id="{3AF08154-D3CC-418D-931B-6827226454BA}"/>
              </a:ext>
            </a:extLst>
          </p:cNvPr>
          <p:cNvPicPr>
            <a:picLocks noChangeAspect="1"/>
          </p:cNvPicPr>
          <p:nvPr/>
        </p:nvPicPr>
        <p:blipFill>
          <a:blip r:embed="rId5"/>
          <a:stretch>
            <a:fillRect/>
          </a:stretch>
        </p:blipFill>
        <p:spPr>
          <a:xfrm>
            <a:off x="82115" y="2171968"/>
            <a:ext cx="8979770" cy="2229977"/>
          </a:xfrm>
          <a:prstGeom prst="rect">
            <a:avLst/>
          </a:prstGeom>
        </p:spPr>
      </p:pic>
    </p:spTree>
    <p:extLst>
      <p:ext uri="{BB962C8B-B14F-4D97-AF65-F5344CB8AC3E}">
        <p14:creationId xmlns:p14="http://schemas.microsoft.com/office/powerpoint/2010/main" val="2661073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43001" y="1439950"/>
            <a:ext cx="6857999" cy="657761"/>
            <a:chOff x="0" y="776934"/>
            <a:chExt cx="9143999" cy="877014"/>
          </a:xfrm>
        </p:grpSpPr>
        <p:pic>
          <p:nvPicPr>
            <p:cNvPr id="5" name="Picture 4">
              <a:extLst>
                <a:ext uri="{FF2B5EF4-FFF2-40B4-BE49-F238E27FC236}">
                  <a16:creationId xmlns:a16="http://schemas.microsoft.com/office/drawing/2014/main" id="{CEB08F22-E331-4097-B937-ED2D1AE39407}"/>
                </a:ext>
              </a:extLst>
            </p:cNvPr>
            <p:cNvPicPr>
              <a:picLocks noChangeAspect="1"/>
            </p:cNvPicPr>
            <p:nvPr/>
          </p:nvPicPr>
          <p:blipFill>
            <a:blip r:embed="rId2">
              <a:duotone>
                <a:schemeClr val="bg2">
                  <a:shade val="45000"/>
                  <a:satMod val="135000"/>
                </a:schemeClr>
                <a:prstClr val="white"/>
              </a:duotone>
            </a:blip>
            <a:stretch>
              <a:fillRect/>
            </a:stretch>
          </p:blipFill>
          <p:spPr>
            <a:xfrm>
              <a:off x="0" y="776934"/>
              <a:ext cx="9143999" cy="868986"/>
            </a:xfrm>
            <a:prstGeom prst="rect">
              <a:avLst/>
            </a:prstGeom>
          </p:spPr>
        </p:pic>
        <p:sp>
          <p:nvSpPr>
            <p:cNvPr id="6" name="Rectangle 5">
              <a:extLst>
                <a:ext uri="{FF2B5EF4-FFF2-40B4-BE49-F238E27FC236}">
                  <a16:creationId xmlns:a16="http://schemas.microsoft.com/office/drawing/2014/main" id="{DD152683-E200-4344-BD42-C19724D22CB1}"/>
                </a:ext>
              </a:extLst>
            </p:cNvPr>
            <p:cNvSpPr/>
            <p:nvPr/>
          </p:nvSpPr>
          <p:spPr>
            <a:xfrm>
              <a:off x="188595" y="792174"/>
              <a:ext cx="8562103" cy="861774"/>
            </a:xfrm>
            <a:prstGeom prst="rect">
              <a:avLst/>
            </a:prstGeom>
          </p:spPr>
          <p:txBody>
            <a:bodyPr wrap="square">
              <a:spAutoFit/>
            </a:bodyPr>
            <a:lstStyle/>
            <a:p>
              <a:r>
                <a:rPr lang="en-US" sz="1800" dirty="0">
                  <a:solidFill>
                    <a:srgbClr val="05282C"/>
                  </a:solidFill>
                </a:rPr>
                <a:t>STEP Facilitates - End-to-end Process from Planning to Contract Execution</a:t>
              </a:r>
            </a:p>
          </p:txBody>
        </p:sp>
      </p:grpSp>
      <p:grpSp>
        <p:nvGrpSpPr>
          <p:cNvPr id="27" name="Group 26"/>
          <p:cNvGrpSpPr/>
          <p:nvPr/>
        </p:nvGrpSpPr>
        <p:grpSpPr>
          <a:xfrm>
            <a:off x="1509713" y="2198847"/>
            <a:ext cx="6103620" cy="496661"/>
            <a:chOff x="488951" y="1788795"/>
            <a:chExt cx="8138160" cy="662214"/>
          </a:xfrm>
        </p:grpSpPr>
        <p:pic>
          <p:nvPicPr>
            <p:cNvPr id="7" name="Picture 2" descr="01"/>
            <p:cNvPicPr>
              <a:picLocks noChangeAspect="1" noChangeArrowheads="1"/>
            </p:cNvPicPr>
            <p:nvPr/>
          </p:nvPicPr>
          <p:blipFill>
            <a:blip r:embed="rId3"/>
            <a:srcRect/>
            <a:stretch>
              <a:fillRect/>
            </a:stretch>
          </p:blipFill>
          <p:spPr bwMode="auto">
            <a:xfrm>
              <a:off x="578044" y="1788795"/>
              <a:ext cx="614962" cy="558464"/>
            </a:xfrm>
            <a:prstGeom prst="rect">
              <a:avLst/>
            </a:prstGeom>
            <a:noFill/>
          </p:spPr>
        </p:pic>
        <p:sp>
          <p:nvSpPr>
            <p:cNvPr id="10" name="Line 7"/>
            <p:cNvSpPr>
              <a:spLocks noChangeShapeType="1"/>
            </p:cNvSpPr>
            <p:nvPr/>
          </p:nvSpPr>
          <p:spPr bwMode="auto">
            <a:xfrm>
              <a:off x="488951" y="1788795"/>
              <a:ext cx="8138160" cy="0"/>
            </a:xfrm>
            <a:prstGeom prst="line">
              <a:avLst/>
            </a:prstGeom>
            <a:noFill/>
            <a:ln w="19050">
              <a:solidFill>
                <a:srgbClr val="333333"/>
              </a:solidFill>
              <a:round/>
              <a:headEnd/>
              <a:tailEnd/>
            </a:ln>
            <a:effectLst/>
          </p:spPr>
          <p:txBody>
            <a:bodyPr/>
            <a:lstStyle/>
            <a:p>
              <a:endParaRPr lang="en-US" sz="1200"/>
            </a:p>
          </p:txBody>
        </p:sp>
        <p:sp>
          <p:nvSpPr>
            <p:cNvPr id="13" name="Text Box 12"/>
            <p:cNvSpPr txBox="1">
              <a:spLocks noChangeArrowheads="1"/>
            </p:cNvSpPr>
            <p:nvPr/>
          </p:nvSpPr>
          <p:spPr bwMode="auto">
            <a:xfrm>
              <a:off x="1271235" y="1835456"/>
              <a:ext cx="7355240" cy="615553"/>
            </a:xfrm>
            <a:prstGeom prst="rect">
              <a:avLst/>
            </a:prstGeom>
            <a:noFill/>
            <a:ln w="9525">
              <a:noFill/>
              <a:miter lim="800000"/>
              <a:headEnd/>
              <a:tailEnd/>
            </a:ln>
            <a:effectLst/>
          </p:spPr>
          <p:txBody>
            <a:bodyPr wrap="square">
              <a:spAutoFit/>
            </a:bodyPr>
            <a:lstStyle/>
            <a:p>
              <a:pPr>
                <a:spcBef>
                  <a:spcPct val="50000"/>
                </a:spcBef>
              </a:pPr>
              <a:r>
                <a:rPr lang="en-US" sz="1200" dirty="0"/>
                <a:t>Recording of all contracts (All Post and prior review activities irrespective of the threshold) </a:t>
              </a:r>
            </a:p>
          </p:txBody>
        </p:sp>
      </p:grpSp>
      <p:grpSp>
        <p:nvGrpSpPr>
          <p:cNvPr id="28" name="Group 27"/>
          <p:cNvGrpSpPr/>
          <p:nvPr/>
        </p:nvGrpSpPr>
        <p:grpSpPr>
          <a:xfrm>
            <a:off x="1509713" y="2771707"/>
            <a:ext cx="6103620" cy="418848"/>
            <a:chOff x="488951" y="2552609"/>
            <a:chExt cx="8138160" cy="558464"/>
          </a:xfrm>
        </p:grpSpPr>
        <p:pic>
          <p:nvPicPr>
            <p:cNvPr id="8" name="Picture 3" descr="02"/>
            <p:cNvPicPr>
              <a:picLocks noChangeArrowheads="1"/>
            </p:cNvPicPr>
            <p:nvPr/>
          </p:nvPicPr>
          <p:blipFill>
            <a:blip r:embed="rId4"/>
            <a:srcRect/>
            <a:stretch>
              <a:fillRect/>
            </a:stretch>
          </p:blipFill>
          <p:spPr bwMode="auto">
            <a:xfrm>
              <a:off x="865194" y="2554782"/>
              <a:ext cx="616049" cy="556291"/>
            </a:xfrm>
            <a:prstGeom prst="rect">
              <a:avLst/>
            </a:prstGeom>
            <a:noFill/>
          </p:spPr>
        </p:pic>
        <p:sp>
          <p:nvSpPr>
            <p:cNvPr id="11" name="Line 8"/>
            <p:cNvSpPr>
              <a:spLocks noChangeShapeType="1"/>
            </p:cNvSpPr>
            <p:nvPr/>
          </p:nvSpPr>
          <p:spPr bwMode="auto">
            <a:xfrm>
              <a:off x="488951" y="2552609"/>
              <a:ext cx="8138160" cy="0"/>
            </a:xfrm>
            <a:prstGeom prst="line">
              <a:avLst/>
            </a:prstGeom>
            <a:noFill/>
            <a:ln w="19050">
              <a:solidFill>
                <a:srgbClr val="333333"/>
              </a:solidFill>
              <a:round/>
              <a:headEnd/>
              <a:tailEnd/>
            </a:ln>
            <a:effectLst/>
          </p:spPr>
          <p:txBody>
            <a:bodyPr/>
            <a:lstStyle/>
            <a:p>
              <a:endParaRPr lang="en-US" sz="1200"/>
            </a:p>
          </p:txBody>
        </p:sp>
        <p:sp>
          <p:nvSpPr>
            <p:cNvPr id="14" name="Text Box 13"/>
            <p:cNvSpPr txBox="1">
              <a:spLocks noChangeArrowheads="1"/>
            </p:cNvSpPr>
            <p:nvPr/>
          </p:nvSpPr>
          <p:spPr bwMode="auto">
            <a:xfrm>
              <a:off x="1539240" y="2597098"/>
              <a:ext cx="7087235" cy="369332"/>
            </a:xfrm>
            <a:prstGeom prst="rect">
              <a:avLst/>
            </a:prstGeom>
            <a:noFill/>
            <a:ln w="9525">
              <a:noFill/>
              <a:miter lim="800000"/>
              <a:headEnd/>
              <a:tailEnd/>
            </a:ln>
            <a:effectLst/>
          </p:spPr>
          <p:txBody>
            <a:bodyPr wrap="square">
              <a:spAutoFit/>
            </a:bodyPr>
            <a:lstStyle/>
            <a:p>
              <a:pPr>
                <a:spcBef>
                  <a:spcPct val="50000"/>
                </a:spcBef>
              </a:pPr>
              <a:r>
                <a:rPr lang="en-US" sz="1200" dirty="0"/>
                <a:t>Monitoring of all procurement processes up to contract completion</a:t>
              </a:r>
            </a:p>
          </p:txBody>
        </p:sp>
      </p:grpSp>
      <p:grpSp>
        <p:nvGrpSpPr>
          <p:cNvPr id="29" name="Group 28"/>
          <p:cNvGrpSpPr/>
          <p:nvPr/>
        </p:nvGrpSpPr>
        <p:grpSpPr>
          <a:xfrm>
            <a:off x="1509713" y="3344568"/>
            <a:ext cx="6103620" cy="472194"/>
            <a:chOff x="488951" y="3316423"/>
            <a:chExt cx="8138160" cy="629592"/>
          </a:xfrm>
        </p:grpSpPr>
        <p:pic>
          <p:nvPicPr>
            <p:cNvPr id="9" name="Picture 4" descr="03"/>
            <p:cNvPicPr>
              <a:picLocks noChangeArrowheads="1"/>
            </p:cNvPicPr>
            <p:nvPr/>
          </p:nvPicPr>
          <p:blipFill>
            <a:blip r:embed="rId5"/>
            <a:srcRect/>
            <a:stretch>
              <a:fillRect/>
            </a:stretch>
          </p:blipFill>
          <p:spPr bwMode="auto">
            <a:xfrm>
              <a:off x="1153432" y="3318596"/>
              <a:ext cx="616049" cy="556291"/>
            </a:xfrm>
            <a:prstGeom prst="rect">
              <a:avLst/>
            </a:prstGeom>
            <a:noFill/>
          </p:spPr>
        </p:pic>
        <p:sp>
          <p:nvSpPr>
            <p:cNvPr id="12" name="Line 9"/>
            <p:cNvSpPr>
              <a:spLocks noChangeShapeType="1"/>
            </p:cNvSpPr>
            <p:nvPr/>
          </p:nvSpPr>
          <p:spPr bwMode="auto">
            <a:xfrm>
              <a:off x="488951" y="3316423"/>
              <a:ext cx="8138160" cy="0"/>
            </a:xfrm>
            <a:prstGeom prst="line">
              <a:avLst/>
            </a:prstGeom>
            <a:noFill/>
            <a:ln w="19050">
              <a:solidFill>
                <a:srgbClr val="333333"/>
              </a:solidFill>
              <a:round/>
              <a:headEnd/>
              <a:tailEnd/>
            </a:ln>
            <a:effectLst/>
          </p:spPr>
          <p:txBody>
            <a:bodyPr/>
            <a:lstStyle/>
            <a:p>
              <a:endParaRPr lang="en-US" sz="1200"/>
            </a:p>
          </p:txBody>
        </p:sp>
        <p:sp>
          <p:nvSpPr>
            <p:cNvPr id="15" name="Text Box 14"/>
            <p:cNvSpPr txBox="1">
              <a:spLocks noChangeArrowheads="1"/>
            </p:cNvSpPr>
            <p:nvPr/>
          </p:nvSpPr>
          <p:spPr bwMode="auto">
            <a:xfrm>
              <a:off x="1859280" y="3330462"/>
              <a:ext cx="6767195" cy="615553"/>
            </a:xfrm>
            <a:prstGeom prst="rect">
              <a:avLst/>
            </a:prstGeom>
            <a:noFill/>
            <a:ln w="9525">
              <a:noFill/>
              <a:miter lim="800000"/>
              <a:headEnd/>
              <a:tailEnd/>
            </a:ln>
            <a:effectLst/>
          </p:spPr>
          <p:txBody>
            <a:bodyPr wrap="square">
              <a:spAutoFit/>
            </a:bodyPr>
            <a:lstStyle/>
            <a:p>
              <a:pPr>
                <a:spcBef>
                  <a:spcPct val="50000"/>
                </a:spcBef>
              </a:pPr>
              <a:r>
                <a:rPr lang="en-US" sz="1200" dirty="0"/>
                <a:t>Tracking all amendments, variation orders, completion dates, and comments/findings during contract execution</a:t>
              </a:r>
            </a:p>
          </p:txBody>
        </p:sp>
      </p:grpSp>
      <p:sp>
        <p:nvSpPr>
          <p:cNvPr id="18" name="AutoShape 2"/>
          <p:cNvSpPr>
            <a:spLocks noChangeArrowheads="1"/>
          </p:cNvSpPr>
          <p:nvPr/>
        </p:nvSpPr>
        <p:spPr bwMode="auto">
          <a:xfrm>
            <a:off x="1804989" y="4090750"/>
            <a:ext cx="1473994" cy="1475184"/>
          </a:xfrm>
          <a:prstGeom prst="roundRect">
            <a:avLst>
              <a:gd name="adj" fmla="val 4838"/>
            </a:avLst>
          </a:prstGeom>
          <a:noFill/>
          <a:ln w="9525">
            <a:solidFill>
              <a:schemeClr val="tx2">
                <a:lumMod val="50000"/>
                <a:lumOff val="50000"/>
              </a:schemeClr>
            </a:solidFill>
            <a:round/>
            <a:headEnd/>
            <a:tailEnd/>
          </a:ln>
          <a:effectLst/>
        </p:spPr>
        <p:txBody>
          <a:bodyPr/>
          <a:lstStyle/>
          <a:p>
            <a:pPr marL="171450" indent="-171450">
              <a:spcBef>
                <a:spcPts val="450"/>
              </a:spcBef>
              <a:buFont typeface="Arial" pitchFamily="34" charset="0"/>
              <a:buChar char="•"/>
            </a:pPr>
            <a:r>
              <a:rPr lang="en-GB" sz="1200" dirty="0"/>
              <a:t>Procurement plan</a:t>
            </a:r>
          </a:p>
          <a:p>
            <a:pPr marL="171450" indent="-171450">
              <a:spcBef>
                <a:spcPts val="450"/>
              </a:spcBef>
              <a:buFont typeface="Arial" pitchFamily="34" charset="0"/>
              <a:buChar char="•"/>
            </a:pPr>
            <a:r>
              <a:rPr lang="en-GB" sz="1200" dirty="0"/>
              <a:t>Prior &amp; post</a:t>
            </a:r>
          </a:p>
        </p:txBody>
      </p:sp>
      <p:pic>
        <p:nvPicPr>
          <p:cNvPr id="19" name="Picture 3" descr="ar1"/>
          <p:cNvPicPr>
            <a:picLocks noChangeAspect="1" noChangeArrowheads="1"/>
          </p:cNvPicPr>
          <p:nvPr/>
        </p:nvPicPr>
        <p:blipFill>
          <a:blip r:embed="rId6"/>
          <a:srcRect/>
          <a:stretch>
            <a:fillRect/>
          </a:stretch>
        </p:blipFill>
        <p:spPr bwMode="auto">
          <a:xfrm>
            <a:off x="1531144" y="5071825"/>
            <a:ext cx="1571625" cy="765572"/>
          </a:xfrm>
          <a:prstGeom prst="rect">
            <a:avLst/>
          </a:prstGeom>
          <a:noFill/>
        </p:spPr>
      </p:pic>
      <p:sp>
        <p:nvSpPr>
          <p:cNvPr id="20" name="AutoShape 4"/>
          <p:cNvSpPr>
            <a:spLocks noChangeArrowheads="1"/>
          </p:cNvSpPr>
          <p:nvPr/>
        </p:nvSpPr>
        <p:spPr bwMode="auto">
          <a:xfrm>
            <a:off x="3851673" y="4090750"/>
            <a:ext cx="1473994" cy="1475184"/>
          </a:xfrm>
          <a:prstGeom prst="roundRect">
            <a:avLst>
              <a:gd name="adj" fmla="val 4838"/>
            </a:avLst>
          </a:prstGeom>
          <a:noFill/>
          <a:ln w="9525">
            <a:solidFill>
              <a:schemeClr val="tx2">
                <a:lumMod val="50000"/>
                <a:lumOff val="50000"/>
              </a:schemeClr>
            </a:solidFill>
            <a:round/>
            <a:headEnd/>
            <a:tailEnd/>
          </a:ln>
          <a:effectLst/>
        </p:spPr>
        <p:txBody>
          <a:bodyPr/>
          <a:lstStyle/>
          <a:p>
            <a:pPr marL="171450" indent="-171450">
              <a:spcBef>
                <a:spcPts val="450"/>
              </a:spcBef>
              <a:buFont typeface="Arial" pitchFamily="34" charset="0"/>
              <a:buChar char="•"/>
            </a:pPr>
            <a:r>
              <a:rPr lang="en-GB" sz="1200" dirty="0"/>
              <a:t>Activity tracking</a:t>
            </a:r>
          </a:p>
          <a:p>
            <a:pPr marL="171450" indent="-171450">
              <a:spcBef>
                <a:spcPts val="450"/>
              </a:spcBef>
              <a:buFont typeface="Arial" pitchFamily="34" charset="0"/>
              <a:buChar char="•"/>
            </a:pPr>
            <a:r>
              <a:rPr lang="en-GB" sz="1200" dirty="0"/>
              <a:t>Process management</a:t>
            </a:r>
          </a:p>
        </p:txBody>
      </p:sp>
      <p:pic>
        <p:nvPicPr>
          <p:cNvPr id="21" name="Picture 5" descr="ar2"/>
          <p:cNvPicPr>
            <a:picLocks noChangeAspect="1" noChangeArrowheads="1"/>
          </p:cNvPicPr>
          <p:nvPr/>
        </p:nvPicPr>
        <p:blipFill>
          <a:blip r:embed="rId7"/>
          <a:srcRect/>
          <a:stretch>
            <a:fillRect/>
          </a:stretch>
        </p:blipFill>
        <p:spPr bwMode="auto">
          <a:xfrm>
            <a:off x="3576637" y="5071826"/>
            <a:ext cx="1576388" cy="767953"/>
          </a:xfrm>
          <a:prstGeom prst="rect">
            <a:avLst/>
          </a:prstGeom>
          <a:noFill/>
        </p:spPr>
      </p:pic>
      <p:sp>
        <p:nvSpPr>
          <p:cNvPr id="22" name="AutoShape 6"/>
          <p:cNvSpPr>
            <a:spLocks noChangeArrowheads="1"/>
          </p:cNvSpPr>
          <p:nvPr/>
        </p:nvSpPr>
        <p:spPr bwMode="auto">
          <a:xfrm>
            <a:off x="5898357" y="4090750"/>
            <a:ext cx="1473994" cy="1475184"/>
          </a:xfrm>
          <a:prstGeom prst="roundRect">
            <a:avLst>
              <a:gd name="adj" fmla="val 4838"/>
            </a:avLst>
          </a:prstGeom>
          <a:noFill/>
          <a:ln w="9525">
            <a:solidFill>
              <a:schemeClr val="tx2">
                <a:lumMod val="50000"/>
                <a:lumOff val="50000"/>
              </a:schemeClr>
            </a:solidFill>
            <a:round/>
            <a:headEnd/>
            <a:tailEnd/>
          </a:ln>
          <a:effectLst/>
        </p:spPr>
        <p:txBody>
          <a:bodyPr/>
          <a:lstStyle/>
          <a:p>
            <a:pPr marL="171450" indent="-171450">
              <a:spcBef>
                <a:spcPts val="450"/>
              </a:spcBef>
              <a:buFont typeface="Arial" pitchFamily="34" charset="0"/>
              <a:buChar char="•"/>
            </a:pPr>
            <a:r>
              <a:rPr lang="en-GB" sz="1200" dirty="0"/>
              <a:t>Amendments &amp; V.O.</a:t>
            </a:r>
          </a:p>
          <a:p>
            <a:pPr marL="171450" indent="-171450">
              <a:spcBef>
                <a:spcPts val="450"/>
              </a:spcBef>
              <a:buFont typeface="Arial" pitchFamily="34" charset="0"/>
              <a:buChar char="•"/>
            </a:pPr>
            <a:r>
              <a:rPr lang="en-GB" sz="1200" dirty="0"/>
              <a:t>Completion time</a:t>
            </a:r>
          </a:p>
        </p:txBody>
      </p:sp>
      <p:pic>
        <p:nvPicPr>
          <p:cNvPr id="23" name="Picture 7" descr="ar3"/>
          <p:cNvPicPr>
            <a:picLocks noChangeAspect="1" noChangeArrowheads="1"/>
          </p:cNvPicPr>
          <p:nvPr/>
        </p:nvPicPr>
        <p:blipFill>
          <a:blip r:embed="rId8"/>
          <a:srcRect/>
          <a:stretch>
            <a:fillRect/>
          </a:stretch>
        </p:blipFill>
        <p:spPr bwMode="auto">
          <a:xfrm>
            <a:off x="5626894" y="5071826"/>
            <a:ext cx="1576388" cy="767953"/>
          </a:xfrm>
          <a:prstGeom prst="rect">
            <a:avLst/>
          </a:prstGeom>
          <a:noFill/>
        </p:spPr>
      </p:pic>
      <p:sp>
        <p:nvSpPr>
          <p:cNvPr id="24" name="Text Box 14"/>
          <p:cNvSpPr txBox="1">
            <a:spLocks noChangeArrowheads="1"/>
          </p:cNvSpPr>
          <p:nvPr/>
        </p:nvSpPr>
        <p:spPr bwMode="auto">
          <a:xfrm>
            <a:off x="1570434" y="5226607"/>
            <a:ext cx="1301354" cy="461665"/>
          </a:xfrm>
          <a:prstGeom prst="rect">
            <a:avLst/>
          </a:prstGeom>
          <a:noFill/>
          <a:ln w="9525">
            <a:noFill/>
            <a:miter lim="800000"/>
            <a:headEnd/>
            <a:tailEnd/>
          </a:ln>
          <a:effectLst/>
        </p:spPr>
        <p:txBody>
          <a:bodyPr>
            <a:spAutoFit/>
          </a:bodyPr>
          <a:lstStyle/>
          <a:p>
            <a:pPr lvl="0"/>
            <a:r>
              <a:rPr lang="en-US" sz="1200" dirty="0">
                <a:solidFill>
                  <a:schemeClr val="bg1"/>
                </a:solidFill>
              </a:rPr>
              <a:t>Activity planning</a:t>
            </a:r>
          </a:p>
        </p:txBody>
      </p:sp>
      <p:sp>
        <p:nvSpPr>
          <p:cNvPr id="25" name="Text Box 15"/>
          <p:cNvSpPr txBox="1">
            <a:spLocks noChangeArrowheads="1"/>
          </p:cNvSpPr>
          <p:nvPr/>
        </p:nvSpPr>
        <p:spPr bwMode="auto">
          <a:xfrm>
            <a:off x="3594496" y="5214701"/>
            <a:ext cx="1301354" cy="461665"/>
          </a:xfrm>
          <a:prstGeom prst="rect">
            <a:avLst/>
          </a:prstGeom>
          <a:noFill/>
          <a:ln w="9525">
            <a:noFill/>
            <a:miter lim="800000"/>
            <a:headEnd/>
            <a:tailEnd/>
          </a:ln>
          <a:effectLst/>
        </p:spPr>
        <p:txBody>
          <a:bodyPr>
            <a:spAutoFit/>
          </a:bodyPr>
          <a:lstStyle/>
          <a:p>
            <a:pPr lvl="0"/>
            <a:r>
              <a:rPr lang="en-US" sz="1200" dirty="0">
                <a:solidFill>
                  <a:schemeClr val="bg1"/>
                </a:solidFill>
              </a:rPr>
              <a:t>Procurement processing</a:t>
            </a:r>
          </a:p>
        </p:txBody>
      </p:sp>
      <p:sp>
        <p:nvSpPr>
          <p:cNvPr id="26" name="Text Box 16"/>
          <p:cNvSpPr txBox="1">
            <a:spLocks noChangeArrowheads="1"/>
          </p:cNvSpPr>
          <p:nvPr/>
        </p:nvSpPr>
        <p:spPr bwMode="auto">
          <a:xfrm>
            <a:off x="5639990" y="5214701"/>
            <a:ext cx="1301354" cy="461665"/>
          </a:xfrm>
          <a:prstGeom prst="rect">
            <a:avLst/>
          </a:prstGeom>
          <a:noFill/>
          <a:ln w="9525">
            <a:noFill/>
            <a:miter lim="800000"/>
            <a:headEnd/>
            <a:tailEnd/>
          </a:ln>
          <a:effectLst/>
        </p:spPr>
        <p:txBody>
          <a:bodyPr>
            <a:spAutoFit/>
          </a:bodyPr>
          <a:lstStyle/>
          <a:p>
            <a:pPr lvl="0"/>
            <a:r>
              <a:rPr lang="en-US" sz="1200" dirty="0">
                <a:solidFill>
                  <a:schemeClr val="bg1"/>
                </a:solidFill>
              </a:rPr>
              <a:t>Contract Management</a:t>
            </a:r>
          </a:p>
        </p:txBody>
      </p:sp>
      <p:pic>
        <p:nvPicPr>
          <p:cNvPr id="30" name="Picture 29">
            <a:extLst>
              <a:ext uri="{FF2B5EF4-FFF2-40B4-BE49-F238E27FC236}">
                <a16:creationId xmlns:a16="http://schemas.microsoft.com/office/drawing/2014/main" id="{D2F156C8-6BEC-4232-A755-6808E9FB1577}"/>
              </a:ext>
            </a:extLst>
          </p:cNvPr>
          <p:cNvPicPr>
            <a:picLocks noChangeAspect="1"/>
          </p:cNvPicPr>
          <p:nvPr/>
        </p:nvPicPr>
        <p:blipFill>
          <a:blip r:embed="rId2">
            <a:duotone>
              <a:schemeClr val="bg2">
                <a:shade val="45000"/>
                <a:satMod val="135000"/>
              </a:schemeClr>
              <a:prstClr val="white"/>
            </a:duotone>
          </a:blip>
          <a:stretch>
            <a:fillRect/>
          </a:stretch>
        </p:blipFill>
        <p:spPr>
          <a:xfrm>
            <a:off x="0" y="657530"/>
            <a:ext cx="9144000" cy="660537"/>
          </a:xfrm>
          <a:prstGeom prst="rect">
            <a:avLst/>
          </a:prstGeom>
        </p:spPr>
      </p:pic>
      <p:sp>
        <p:nvSpPr>
          <p:cNvPr id="31" name="Rectangle 30">
            <a:extLst>
              <a:ext uri="{FF2B5EF4-FFF2-40B4-BE49-F238E27FC236}">
                <a16:creationId xmlns:a16="http://schemas.microsoft.com/office/drawing/2014/main" id="{565724F1-5958-46EE-8F9F-8CCCC010A11D}"/>
              </a:ext>
            </a:extLst>
          </p:cNvPr>
          <p:cNvSpPr/>
          <p:nvPr/>
        </p:nvSpPr>
        <p:spPr>
          <a:xfrm>
            <a:off x="-44206" y="800604"/>
            <a:ext cx="3309496"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basic features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584775"/>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Location Feature – </a:t>
            </a:r>
            <a:r>
              <a:rPr lang="en-US" dirty="0">
                <a:solidFill>
                  <a:srgbClr val="FF0000"/>
                </a:solidFill>
                <a:latin typeface="Calibri" panose="020F0502020204030204" pitchFamily="34" charset="0"/>
                <a:cs typeface="Calibri" panose="020F0502020204030204" pitchFamily="34" charset="0"/>
              </a:rPr>
              <a:t>Optional and Not Mandatory</a:t>
            </a:r>
          </a:p>
          <a:p>
            <a:r>
              <a:rPr lang="en-US" dirty="0">
                <a:latin typeface="Calibri" panose="020F0502020204030204" pitchFamily="34" charset="0"/>
                <a:cs typeface="Calibri" panose="020F0502020204030204" pitchFamily="34" charset="0"/>
              </a:rPr>
              <a:t>How to add location? Click on the </a:t>
            </a:r>
            <a:r>
              <a:rPr lang="en-US" dirty="0">
                <a:solidFill>
                  <a:schemeClr val="tx1">
                    <a:lumMod val="50000"/>
                    <a:lumOff val="50000"/>
                  </a:schemeClr>
                </a:solidFill>
                <a:latin typeface="Calibri" panose="020F0502020204030204" pitchFamily="34" charset="0"/>
                <a:cs typeface="Calibri" panose="020F0502020204030204" pitchFamily="34" charset="0"/>
              </a:rPr>
              <a:t>+Add </a:t>
            </a:r>
            <a:r>
              <a:rPr lang="en-US" dirty="0">
                <a:latin typeface="Calibri" panose="020F0502020204030204" pitchFamily="34" charset="0"/>
                <a:cs typeface="Calibri" panose="020F0502020204030204" pitchFamily="34" charset="0"/>
              </a:rPr>
              <a:t>button</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098AF88D-41A9-4F9E-92B8-8A726ACF9F2E}"/>
              </a:ext>
            </a:extLst>
          </p:cNvPr>
          <p:cNvPicPr>
            <a:picLocks noChangeAspect="1"/>
          </p:cNvPicPr>
          <p:nvPr/>
        </p:nvPicPr>
        <p:blipFill>
          <a:blip r:embed="rId5"/>
          <a:stretch>
            <a:fillRect/>
          </a:stretch>
        </p:blipFill>
        <p:spPr>
          <a:xfrm>
            <a:off x="82114" y="2066925"/>
            <a:ext cx="8979771" cy="5143500"/>
          </a:xfrm>
          <a:prstGeom prst="rect">
            <a:avLst/>
          </a:prstGeom>
        </p:spPr>
      </p:pic>
    </p:spTree>
    <p:extLst>
      <p:ext uri="{BB962C8B-B14F-4D97-AF65-F5344CB8AC3E}">
        <p14:creationId xmlns:p14="http://schemas.microsoft.com/office/powerpoint/2010/main" val="2078704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31028"/>
            <a:ext cx="8979770" cy="338554"/>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Roadmap Tab – Entering Procurement Planning dates </a:t>
            </a:r>
            <a:r>
              <a:rPr lang="en-US" dirty="0">
                <a:solidFill>
                  <a:srgbClr val="FF0000"/>
                </a:solidFill>
                <a:latin typeface="Calibri" panose="020F0502020204030204" pitchFamily="34" charset="0"/>
                <a:cs typeface="Calibri" panose="020F0502020204030204" pitchFamily="34" charset="0"/>
              </a:rPr>
              <a:t>sequentially</a:t>
            </a:r>
            <a:r>
              <a:rPr lang="en-US" dirty="0">
                <a:latin typeface="Calibri" panose="020F0502020204030204" pitchFamily="34" charset="0"/>
                <a:cs typeface="Calibri" panose="020F0502020204030204" pitchFamily="34" charset="0"/>
              </a:rPr>
              <a:t> on the tabs of the Roadmap</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3" name="Picture 2">
            <a:extLst>
              <a:ext uri="{FF2B5EF4-FFF2-40B4-BE49-F238E27FC236}">
                <a16:creationId xmlns:a16="http://schemas.microsoft.com/office/drawing/2014/main" id="{BC8A090D-A981-44EB-BA38-DC8C3ECFCEEE}"/>
              </a:ext>
            </a:extLst>
          </p:cNvPr>
          <p:cNvPicPr>
            <a:picLocks noChangeAspect="1"/>
          </p:cNvPicPr>
          <p:nvPr/>
        </p:nvPicPr>
        <p:blipFill>
          <a:blip r:embed="rId5"/>
          <a:stretch>
            <a:fillRect/>
          </a:stretch>
        </p:blipFill>
        <p:spPr>
          <a:xfrm>
            <a:off x="68798" y="1769582"/>
            <a:ext cx="8979770" cy="4858834"/>
          </a:xfrm>
          <a:prstGeom prst="rect">
            <a:avLst/>
          </a:prstGeom>
        </p:spPr>
      </p:pic>
    </p:spTree>
    <p:extLst>
      <p:ext uri="{BB962C8B-B14F-4D97-AF65-F5344CB8AC3E}">
        <p14:creationId xmlns:p14="http://schemas.microsoft.com/office/powerpoint/2010/main" val="2285487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13272"/>
            <a:ext cx="8912910" cy="584775"/>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Roadmap Tab   contd. ……………….. </a:t>
            </a:r>
          </a:p>
          <a:p>
            <a:r>
              <a:rPr lang="en-US" dirty="0">
                <a:latin typeface="Calibri" panose="020F0502020204030204" pitchFamily="34" charset="0"/>
                <a:cs typeface="Calibri" panose="020F0502020204030204" pitchFamily="34" charset="0"/>
              </a:rPr>
              <a:t>Once you click on Continue, you will be directed to the next interface shown on the next slide</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59558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Create Activity</a:t>
            </a:r>
          </a:p>
        </p:txBody>
      </p:sp>
      <p:pic>
        <p:nvPicPr>
          <p:cNvPr id="2" name="Picture 1">
            <a:extLst>
              <a:ext uri="{FF2B5EF4-FFF2-40B4-BE49-F238E27FC236}">
                <a16:creationId xmlns:a16="http://schemas.microsoft.com/office/drawing/2014/main" id="{7688A10D-3BAD-4EB4-8344-968B3E27854C}"/>
              </a:ext>
            </a:extLst>
          </p:cNvPr>
          <p:cNvPicPr>
            <a:picLocks noChangeAspect="1"/>
          </p:cNvPicPr>
          <p:nvPr/>
        </p:nvPicPr>
        <p:blipFill>
          <a:blip r:embed="rId5"/>
          <a:stretch>
            <a:fillRect/>
          </a:stretch>
        </p:blipFill>
        <p:spPr>
          <a:xfrm>
            <a:off x="115545" y="2244269"/>
            <a:ext cx="8912910" cy="4586990"/>
          </a:xfrm>
          <a:prstGeom prst="rect">
            <a:avLst/>
          </a:prstGeom>
        </p:spPr>
      </p:pic>
    </p:spTree>
    <p:extLst>
      <p:ext uri="{BB962C8B-B14F-4D97-AF65-F5344CB8AC3E}">
        <p14:creationId xmlns:p14="http://schemas.microsoft.com/office/powerpoint/2010/main" val="3038876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13272"/>
            <a:ext cx="7603729" cy="34406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Please note:  </a:t>
            </a:r>
            <a:r>
              <a:rPr lang="en-US" u="sng" dirty="0">
                <a:latin typeface="Calibri" panose="020F0502020204030204" pitchFamily="34" charset="0"/>
                <a:ea typeface="Calibri" panose="020F0502020204030204" pitchFamily="34" charset="0"/>
                <a:cs typeface="Times New Roman" panose="02020603050405020304" pitchFamily="18" charset="0"/>
              </a:rPr>
              <a:t>In-process IA</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u="sng" dirty="0">
                <a:latin typeface="Calibri" panose="020F0502020204030204" pitchFamily="34" charset="0"/>
                <a:ea typeface="Calibri" panose="020F0502020204030204" pitchFamily="34" charset="0"/>
                <a:cs typeface="Times New Roman" panose="02020603050405020304" pitchFamily="18" charset="0"/>
              </a:rPr>
              <a:t>Activity Status  </a:t>
            </a:r>
            <a:r>
              <a:rPr lang="en-US" dirty="0">
                <a:latin typeface="Calibri" panose="020F0502020204030204" pitchFamily="34" charset="0"/>
                <a:ea typeface="Calibri" panose="020F0502020204030204" pitchFamily="34" charset="0"/>
                <a:cs typeface="Times New Roman" panose="02020603050405020304" pitchFamily="18" charset="0"/>
              </a:rPr>
              <a:t>(New / Cleared / Modified/Returned)</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4685898"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Procurement Plan Interface</a:t>
            </a:r>
          </a:p>
        </p:txBody>
      </p:sp>
      <p:pic>
        <p:nvPicPr>
          <p:cNvPr id="3" name="Picture 2">
            <a:extLst>
              <a:ext uri="{FF2B5EF4-FFF2-40B4-BE49-F238E27FC236}">
                <a16:creationId xmlns:a16="http://schemas.microsoft.com/office/drawing/2014/main" id="{35FB23E4-41B1-4218-B9BA-63F8F5775497}"/>
              </a:ext>
            </a:extLst>
          </p:cNvPr>
          <p:cNvPicPr>
            <a:picLocks noChangeAspect="1"/>
          </p:cNvPicPr>
          <p:nvPr/>
        </p:nvPicPr>
        <p:blipFill>
          <a:blip r:embed="rId5"/>
          <a:stretch>
            <a:fillRect/>
          </a:stretch>
        </p:blipFill>
        <p:spPr>
          <a:xfrm>
            <a:off x="0" y="1863340"/>
            <a:ext cx="9144000" cy="4228609"/>
          </a:xfrm>
          <a:prstGeom prst="rect">
            <a:avLst/>
          </a:prstGeom>
        </p:spPr>
      </p:pic>
    </p:spTree>
    <p:extLst>
      <p:ext uri="{BB962C8B-B14F-4D97-AF65-F5344CB8AC3E}">
        <p14:creationId xmlns:p14="http://schemas.microsoft.com/office/powerpoint/2010/main" val="571416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13272"/>
            <a:ext cx="7603729" cy="34406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Click on the </a:t>
            </a:r>
            <a:r>
              <a:rPr lang="en-US" dirty="0">
                <a:highlight>
                  <a:srgbClr val="0000FF"/>
                </a:highlight>
                <a:latin typeface="Calibri" panose="020F0502020204030204" pitchFamily="34" charset="0"/>
                <a:ea typeface="Calibri" panose="020F0502020204030204" pitchFamily="34" charset="0"/>
                <a:cs typeface="Times New Roman" panose="02020603050405020304" pitchFamily="18" charset="0"/>
              </a:rPr>
              <a:t>*</a:t>
            </a:r>
            <a:r>
              <a:rPr lang="en-US" dirty="0">
                <a:solidFill>
                  <a:schemeClr val="bg1">
                    <a:lumMod val="95000"/>
                  </a:schemeClr>
                </a:solidFill>
                <a:highlight>
                  <a:srgbClr val="0000FF"/>
                </a:highlight>
                <a:latin typeface="Calibri" panose="020F0502020204030204" pitchFamily="34" charset="0"/>
                <a:ea typeface="Calibri" panose="020F0502020204030204" pitchFamily="34" charset="0"/>
                <a:cs typeface="Times New Roman" panose="02020603050405020304" pitchFamily="18" charset="0"/>
              </a:rPr>
              <a:t>Continue</a:t>
            </a:r>
            <a:r>
              <a:rPr lang="en-US" dirty="0">
                <a:highlight>
                  <a:srgbClr val="0000FF"/>
                </a:highligh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button at the bottom of the Procurement Plan page</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4685898"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Procurement Plan Interface</a:t>
            </a:r>
          </a:p>
        </p:txBody>
      </p:sp>
      <p:pic>
        <p:nvPicPr>
          <p:cNvPr id="2" name="Picture 1">
            <a:extLst>
              <a:ext uri="{FF2B5EF4-FFF2-40B4-BE49-F238E27FC236}">
                <a16:creationId xmlns:a16="http://schemas.microsoft.com/office/drawing/2014/main" id="{9D4EDC96-FD7A-4A77-8E00-C9B6A8D7AE45}"/>
              </a:ext>
            </a:extLst>
          </p:cNvPr>
          <p:cNvPicPr>
            <a:picLocks noChangeAspect="1"/>
          </p:cNvPicPr>
          <p:nvPr/>
        </p:nvPicPr>
        <p:blipFill>
          <a:blip r:embed="rId5"/>
          <a:stretch>
            <a:fillRect/>
          </a:stretch>
        </p:blipFill>
        <p:spPr>
          <a:xfrm>
            <a:off x="0" y="1919909"/>
            <a:ext cx="9144000" cy="3741202"/>
          </a:xfrm>
          <a:prstGeom prst="rect">
            <a:avLst/>
          </a:prstGeom>
        </p:spPr>
      </p:pic>
    </p:spTree>
    <p:extLst>
      <p:ext uri="{BB962C8B-B14F-4D97-AF65-F5344CB8AC3E}">
        <p14:creationId xmlns:p14="http://schemas.microsoft.com/office/powerpoint/2010/main" val="1871278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13272"/>
            <a:ext cx="9112935" cy="60753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Once you click on the Continue button at the bottom of the Procurement Plan page, you will be directed to the review tab shown below</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4685898"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Procurement Plan Interface</a:t>
            </a:r>
          </a:p>
        </p:txBody>
      </p:sp>
      <p:pic>
        <p:nvPicPr>
          <p:cNvPr id="2" name="Picture 1">
            <a:extLst>
              <a:ext uri="{FF2B5EF4-FFF2-40B4-BE49-F238E27FC236}">
                <a16:creationId xmlns:a16="http://schemas.microsoft.com/office/drawing/2014/main" id="{570BBC03-96A8-4A4B-B516-8D3FA2BCA98E}"/>
              </a:ext>
            </a:extLst>
          </p:cNvPr>
          <p:cNvPicPr>
            <a:picLocks noChangeAspect="1"/>
          </p:cNvPicPr>
          <p:nvPr/>
        </p:nvPicPr>
        <p:blipFill>
          <a:blip r:embed="rId5"/>
          <a:stretch>
            <a:fillRect/>
          </a:stretch>
        </p:blipFill>
        <p:spPr>
          <a:xfrm>
            <a:off x="91857" y="1999060"/>
            <a:ext cx="8960285" cy="4422019"/>
          </a:xfrm>
          <a:prstGeom prst="rect">
            <a:avLst/>
          </a:prstGeom>
        </p:spPr>
      </p:pic>
    </p:spTree>
    <p:extLst>
      <p:ext uri="{BB962C8B-B14F-4D97-AF65-F5344CB8AC3E}">
        <p14:creationId xmlns:p14="http://schemas.microsoft.com/office/powerpoint/2010/main" val="3233862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 name="Rectangle 12">
            <a:extLst>
              <a:ext uri="{FF2B5EF4-FFF2-40B4-BE49-F238E27FC236}">
                <a16:creationId xmlns:a16="http://schemas.microsoft.com/office/drawing/2014/main" id="{FBB43C4C-6EC2-4445-89A8-3FD4A40C021C}"/>
              </a:ext>
            </a:extLst>
          </p:cNvPr>
          <p:cNvSpPr/>
          <p:nvPr/>
        </p:nvSpPr>
        <p:spPr>
          <a:xfrm>
            <a:off x="31065" y="1413272"/>
            <a:ext cx="9112935" cy="710131"/>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Review tab………….contd.    </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Please fill in the Message Box and Click </a:t>
            </a:r>
            <a:r>
              <a:rPr lang="en-US" dirty="0">
                <a:solidFill>
                  <a:schemeClr val="bg1">
                    <a:lumMod val="95000"/>
                  </a:schemeClr>
                </a:solidFill>
                <a:highlight>
                  <a:srgbClr val="0000FF"/>
                </a:highlight>
                <a:latin typeface="Calibri" panose="020F0502020204030204" pitchFamily="34" charset="0"/>
                <a:ea typeface="Calibri" panose="020F0502020204030204" pitchFamily="34" charset="0"/>
                <a:cs typeface="Times New Roman" panose="02020603050405020304" pitchFamily="18" charset="0"/>
              </a:rPr>
              <a:t>*Send*</a:t>
            </a:r>
            <a:r>
              <a:rPr lang="en-US" dirty="0">
                <a:latin typeface="Calibri" panose="020F0502020204030204" pitchFamily="34" charset="0"/>
                <a:ea typeface="Calibri" panose="020F0502020204030204" pitchFamily="34" charset="0"/>
                <a:cs typeface="Times New Roman" panose="02020603050405020304" pitchFamily="18" charset="0"/>
              </a:rPr>
              <a:t> to Submit Procurement Plan to Bank</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4">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4685898"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Procurement Plan Interface</a:t>
            </a:r>
          </a:p>
        </p:txBody>
      </p:sp>
      <p:pic>
        <p:nvPicPr>
          <p:cNvPr id="3" name="Picture 2">
            <a:extLst>
              <a:ext uri="{FF2B5EF4-FFF2-40B4-BE49-F238E27FC236}">
                <a16:creationId xmlns:a16="http://schemas.microsoft.com/office/drawing/2014/main" id="{787AA12E-CC8F-468E-B1F9-5E498C8E03BF}"/>
              </a:ext>
            </a:extLst>
          </p:cNvPr>
          <p:cNvPicPr>
            <a:picLocks noChangeAspect="1"/>
          </p:cNvPicPr>
          <p:nvPr/>
        </p:nvPicPr>
        <p:blipFill>
          <a:blip r:embed="rId5"/>
          <a:stretch>
            <a:fillRect/>
          </a:stretch>
        </p:blipFill>
        <p:spPr>
          <a:xfrm>
            <a:off x="124287" y="2123403"/>
            <a:ext cx="8930936" cy="4513696"/>
          </a:xfrm>
          <a:prstGeom prst="rect">
            <a:avLst/>
          </a:prstGeom>
        </p:spPr>
      </p:pic>
    </p:spTree>
    <p:extLst>
      <p:ext uri="{BB962C8B-B14F-4D97-AF65-F5344CB8AC3E}">
        <p14:creationId xmlns:p14="http://schemas.microsoft.com/office/powerpoint/2010/main" val="529019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6878806"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Accessing the procurement plan</a:t>
            </a:r>
          </a:p>
        </p:txBody>
      </p:sp>
      <p:sp>
        <p:nvSpPr>
          <p:cNvPr id="14" name="Rectangle 13">
            <a:extLst>
              <a:ext uri="{FF2B5EF4-FFF2-40B4-BE49-F238E27FC236}">
                <a16:creationId xmlns:a16="http://schemas.microsoft.com/office/drawing/2014/main" id="{F4810622-CC91-40A0-A400-621130784D04}"/>
              </a:ext>
            </a:extLst>
          </p:cNvPr>
          <p:cNvSpPr/>
          <p:nvPr/>
        </p:nvSpPr>
        <p:spPr>
          <a:xfrm>
            <a:off x="84330" y="1385206"/>
            <a:ext cx="8855483" cy="34406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Click on the Procurement Plan icon</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9A5497B-E4CC-4571-825D-D3BC375FD313}"/>
                  </a:ext>
                </a:extLst>
              </p14:cNvPr>
              <p14:cNvContentPartPr/>
              <p14:nvPr/>
            </p14:nvContentPartPr>
            <p14:xfrm>
              <a:off x="-541870" y="1606355"/>
              <a:ext cx="360" cy="360"/>
            </p14:xfrm>
          </p:contentPart>
        </mc:Choice>
        <mc:Fallback xmlns="">
          <p:pic>
            <p:nvPicPr>
              <p:cNvPr id="3" name="Ink 2">
                <a:extLst>
                  <a:ext uri="{FF2B5EF4-FFF2-40B4-BE49-F238E27FC236}">
                    <a16:creationId xmlns:a16="http://schemas.microsoft.com/office/drawing/2014/main" id="{79A5497B-E4CC-4571-825D-D3BC375FD313}"/>
                  </a:ext>
                </a:extLst>
              </p:cNvPr>
              <p:cNvPicPr/>
              <p:nvPr/>
            </p:nvPicPr>
            <p:blipFill>
              <a:blip r:embed="rId9"/>
              <a:stretch>
                <a:fillRect/>
              </a:stretch>
            </p:blipFill>
            <p:spPr>
              <a:xfrm>
                <a:off x="-550510" y="15973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6A452B24-625B-44BF-9EA3-A9226DF081F5}"/>
                  </a:ext>
                </a:extLst>
              </p14:cNvPr>
              <p14:cNvContentPartPr/>
              <p14:nvPr/>
            </p14:nvContentPartPr>
            <p14:xfrm>
              <a:off x="-648430" y="1322315"/>
              <a:ext cx="360" cy="360"/>
            </p14:xfrm>
          </p:contentPart>
        </mc:Choice>
        <mc:Fallback xmlns="">
          <p:pic>
            <p:nvPicPr>
              <p:cNvPr id="4" name="Ink 3">
                <a:extLst>
                  <a:ext uri="{FF2B5EF4-FFF2-40B4-BE49-F238E27FC236}">
                    <a16:creationId xmlns:a16="http://schemas.microsoft.com/office/drawing/2014/main" id="{6A452B24-625B-44BF-9EA3-A9226DF081F5}"/>
                  </a:ext>
                </a:extLst>
              </p:cNvPr>
              <p:cNvPicPr/>
              <p:nvPr/>
            </p:nvPicPr>
            <p:blipFill>
              <a:blip r:embed="rId9"/>
              <a:stretch>
                <a:fillRect/>
              </a:stretch>
            </p:blipFill>
            <p:spPr>
              <a:xfrm>
                <a:off x="-657070" y="13136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AD80557D-10AC-4899-896A-5E933DDE5AAC}"/>
                  </a:ext>
                </a:extLst>
              </p14:cNvPr>
              <p14:cNvContentPartPr/>
              <p14:nvPr/>
            </p14:nvContentPartPr>
            <p14:xfrm>
              <a:off x="-1802590" y="887435"/>
              <a:ext cx="360" cy="360"/>
            </p14:xfrm>
          </p:contentPart>
        </mc:Choice>
        <mc:Fallback xmlns="">
          <p:pic>
            <p:nvPicPr>
              <p:cNvPr id="5" name="Ink 4">
                <a:extLst>
                  <a:ext uri="{FF2B5EF4-FFF2-40B4-BE49-F238E27FC236}">
                    <a16:creationId xmlns:a16="http://schemas.microsoft.com/office/drawing/2014/main" id="{AD80557D-10AC-4899-896A-5E933DDE5AAC}"/>
                  </a:ext>
                </a:extLst>
              </p:cNvPr>
              <p:cNvPicPr/>
              <p:nvPr/>
            </p:nvPicPr>
            <p:blipFill>
              <a:blip r:embed="rId9"/>
              <a:stretch>
                <a:fillRect/>
              </a:stretch>
            </p:blipFill>
            <p:spPr>
              <a:xfrm>
                <a:off x="-1811590" y="8787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F583D88E-1389-4024-8090-09E57430A36A}"/>
                  </a:ext>
                </a:extLst>
              </p14:cNvPr>
              <p14:cNvContentPartPr/>
              <p14:nvPr/>
            </p14:nvContentPartPr>
            <p14:xfrm>
              <a:off x="-328750" y="2476475"/>
              <a:ext cx="360" cy="360"/>
            </p14:xfrm>
          </p:contentPart>
        </mc:Choice>
        <mc:Fallback xmlns="">
          <p:pic>
            <p:nvPicPr>
              <p:cNvPr id="6" name="Ink 5">
                <a:extLst>
                  <a:ext uri="{FF2B5EF4-FFF2-40B4-BE49-F238E27FC236}">
                    <a16:creationId xmlns:a16="http://schemas.microsoft.com/office/drawing/2014/main" id="{F583D88E-1389-4024-8090-09E57430A36A}"/>
                  </a:ext>
                </a:extLst>
              </p:cNvPr>
              <p:cNvPicPr/>
              <p:nvPr/>
            </p:nvPicPr>
            <p:blipFill>
              <a:blip r:embed="rId13"/>
              <a:stretch>
                <a:fillRect/>
              </a:stretch>
            </p:blipFill>
            <p:spPr>
              <a:xfrm>
                <a:off x="-333070" y="24721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D29E855-4EB4-45DA-8621-ED6EE80DE041}"/>
                  </a:ext>
                </a:extLst>
              </p14:cNvPr>
              <p14:cNvContentPartPr/>
              <p14:nvPr/>
            </p14:nvContentPartPr>
            <p14:xfrm>
              <a:off x="-328750" y="2476475"/>
              <a:ext cx="360" cy="360"/>
            </p14:xfrm>
          </p:contentPart>
        </mc:Choice>
        <mc:Fallback xmlns="">
          <p:pic>
            <p:nvPicPr>
              <p:cNvPr id="12" name="Ink 11">
                <a:extLst>
                  <a:ext uri="{FF2B5EF4-FFF2-40B4-BE49-F238E27FC236}">
                    <a16:creationId xmlns:a16="http://schemas.microsoft.com/office/drawing/2014/main" id="{BD29E855-4EB4-45DA-8621-ED6EE80DE041}"/>
                  </a:ext>
                </a:extLst>
              </p:cNvPr>
              <p:cNvPicPr/>
              <p:nvPr/>
            </p:nvPicPr>
            <p:blipFill>
              <a:blip r:embed="rId13"/>
              <a:stretch>
                <a:fillRect/>
              </a:stretch>
            </p:blipFill>
            <p:spPr>
              <a:xfrm>
                <a:off x="-333070" y="2472155"/>
                <a:ext cx="9000" cy="9000"/>
              </a:xfrm>
              <a:prstGeom prst="rect">
                <a:avLst/>
              </a:prstGeom>
            </p:spPr>
          </p:pic>
        </mc:Fallback>
      </mc:AlternateContent>
      <p:pic>
        <p:nvPicPr>
          <p:cNvPr id="16" name="Content Placeholder 4">
            <a:extLst>
              <a:ext uri="{FF2B5EF4-FFF2-40B4-BE49-F238E27FC236}">
                <a16:creationId xmlns:a16="http://schemas.microsoft.com/office/drawing/2014/main" id="{FD4D1628-CC03-4F6E-A015-015CF84F815B}"/>
              </a:ext>
            </a:extLst>
          </p:cNvPr>
          <p:cNvPicPr>
            <a:picLocks noChangeAspect="1"/>
          </p:cNvPicPr>
          <p:nvPr/>
        </p:nvPicPr>
        <p:blipFill>
          <a:blip r:embed="rId15"/>
          <a:stretch>
            <a:fillRect/>
          </a:stretch>
        </p:blipFill>
        <p:spPr>
          <a:xfrm>
            <a:off x="155353" y="1825625"/>
            <a:ext cx="8784460" cy="4351338"/>
          </a:xfrm>
          <a:prstGeom prst="rect">
            <a:avLst/>
          </a:prstGeom>
        </p:spPr>
      </p:pic>
    </p:spTree>
    <p:extLst>
      <p:ext uri="{BB962C8B-B14F-4D97-AF65-F5344CB8AC3E}">
        <p14:creationId xmlns:p14="http://schemas.microsoft.com/office/powerpoint/2010/main" val="2356596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499729" y="760666"/>
            <a:ext cx="8408403" cy="507831"/>
          </a:xfrm>
          <a:prstGeom prst="rect">
            <a:avLst/>
          </a:prstGeom>
        </p:spPr>
        <p:txBody>
          <a:bodyPr wrap="squar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Accessing the procurement plan</a:t>
            </a:r>
          </a:p>
        </p:txBody>
      </p:sp>
      <p:sp>
        <p:nvSpPr>
          <p:cNvPr id="14" name="Rectangle 13">
            <a:extLst>
              <a:ext uri="{FF2B5EF4-FFF2-40B4-BE49-F238E27FC236}">
                <a16:creationId xmlns:a16="http://schemas.microsoft.com/office/drawing/2014/main" id="{F4810622-CC91-40A0-A400-621130784D04}"/>
              </a:ext>
            </a:extLst>
          </p:cNvPr>
          <p:cNvSpPr/>
          <p:nvPr/>
        </p:nvSpPr>
        <p:spPr>
          <a:xfrm>
            <a:off x="235867" y="1249878"/>
            <a:ext cx="8703946" cy="1134478"/>
          </a:xfrm>
          <a:prstGeom prst="rect">
            <a:avLst/>
          </a:prstGeom>
        </p:spPr>
        <p:txBody>
          <a:bodyPr wrap="square">
            <a:spAutoFit/>
          </a:bodyPr>
          <a:lstStyle/>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Please note the status of the Procurement Plan below</a:t>
            </a:r>
          </a:p>
          <a:p>
            <a:pPr>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Plan version &amp; Search Feature. </a:t>
            </a:r>
            <a:r>
              <a:rPr lang="en-US" dirty="0">
                <a:latin typeface="Calibri" panose="020F0502020204030204" pitchFamily="34" charset="0"/>
                <a:cs typeface="Calibri" panose="020F0502020204030204" pitchFamily="34" charset="0"/>
              </a:rPr>
              <a:t>Procurement Plan dashboard has 4 icons in the same row as the Add Activity tab  </a:t>
            </a:r>
            <a:r>
              <a:rPr lang="en-US" dirty="0">
                <a:latin typeface="Calibri" panose="020F0502020204030204" pitchFamily="34" charset="0"/>
                <a:ea typeface="Calibri" panose="020F0502020204030204" pitchFamily="34" charset="0"/>
                <a:cs typeface="Calibri" panose="020F0502020204030204" pitchFamily="34" charset="0"/>
              </a:rPr>
              <a:t>These 4 icons are for  </a:t>
            </a:r>
            <a:r>
              <a:rPr lang="en-US" dirty="0">
                <a:latin typeface="Calibri" panose="020F0502020204030204" pitchFamily="34" charset="0"/>
                <a:cs typeface="Calibri" panose="020F0502020204030204" pitchFamily="34" charset="0"/>
              </a:rPr>
              <a:t>Export to Excel, Filters, Full Screen and Select Columns</a:t>
            </a:r>
            <a:endParaRPr lang="en-US"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9A5497B-E4CC-4571-825D-D3BC375FD313}"/>
                  </a:ext>
                </a:extLst>
              </p14:cNvPr>
              <p14:cNvContentPartPr/>
              <p14:nvPr/>
            </p14:nvContentPartPr>
            <p14:xfrm>
              <a:off x="-541870" y="1606355"/>
              <a:ext cx="360" cy="360"/>
            </p14:xfrm>
          </p:contentPart>
        </mc:Choice>
        <mc:Fallback xmlns="">
          <p:pic>
            <p:nvPicPr>
              <p:cNvPr id="3" name="Ink 2">
                <a:extLst>
                  <a:ext uri="{FF2B5EF4-FFF2-40B4-BE49-F238E27FC236}">
                    <a16:creationId xmlns:a16="http://schemas.microsoft.com/office/drawing/2014/main" id="{79A5497B-E4CC-4571-825D-D3BC375FD313}"/>
                  </a:ext>
                </a:extLst>
              </p:cNvPr>
              <p:cNvPicPr/>
              <p:nvPr/>
            </p:nvPicPr>
            <p:blipFill>
              <a:blip r:embed="rId9"/>
              <a:stretch>
                <a:fillRect/>
              </a:stretch>
            </p:blipFill>
            <p:spPr>
              <a:xfrm>
                <a:off x="-550510" y="15973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6A452B24-625B-44BF-9EA3-A9226DF081F5}"/>
                  </a:ext>
                </a:extLst>
              </p14:cNvPr>
              <p14:cNvContentPartPr/>
              <p14:nvPr/>
            </p14:nvContentPartPr>
            <p14:xfrm>
              <a:off x="-648430" y="1322315"/>
              <a:ext cx="360" cy="360"/>
            </p14:xfrm>
          </p:contentPart>
        </mc:Choice>
        <mc:Fallback xmlns="">
          <p:pic>
            <p:nvPicPr>
              <p:cNvPr id="4" name="Ink 3">
                <a:extLst>
                  <a:ext uri="{FF2B5EF4-FFF2-40B4-BE49-F238E27FC236}">
                    <a16:creationId xmlns:a16="http://schemas.microsoft.com/office/drawing/2014/main" id="{6A452B24-625B-44BF-9EA3-A9226DF081F5}"/>
                  </a:ext>
                </a:extLst>
              </p:cNvPr>
              <p:cNvPicPr/>
              <p:nvPr/>
            </p:nvPicPr>
            <p:blipFill>
              <a:blip r:embed="rId9"/>
              <a:stretch>
                <a:fillRect/>
              </a:stretch>
            </p:blipFill>
            <p:spPr>
              <a:xfrm>
                <a:off x="-657070" y="13136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AD80557D-10AC-4899-896A-5E933DDE5AAC}"/>
                  </a:ext>
                </a:extLst>
              </p14:cNvPr>
              <p14:cNvContentPartPr/>
              <p14:nvPr/>
            </p14:nvContentPartPr>
            <p14:xfrm>
              <a:off x="-1802590" y="887435"/>
              <a:ext cx="360" cy="360"/>
            </p14:xfrm>
          </p:contentPart>
        </mc:Choice>
        <mc:Fallback xmlns="">
          <p:pic>
            <p:nvPicPr>
              <p:cNvPr id="5" name="Ink 4">
                <a:extLst>
                  <a:ext uri="{FF2B5EF4-FFF2-40B4-BE49-F238E27FC236}">
                    <a16:creationId xmlns:a16="http://schemas.microsoft.com/office/drawing/2014/main" id="{AD80557D-10AC-4899-896A-5E933DDE5AAC}"/>
                  </a:ext>
                </a:extLst>
              </p:cNvPr>
              <p:cNvPicPr/>
              <p:nvPr/>
            </p:nvPicPr>
            <p:blipFill>
              <a:blip r:embed="rId9"/>
              <a:stretch>
                <a:fillRect/>
              </a:stretch>
            </p:blipFill>
            <p:spPr>
              <a:xfrm>
                <a:off x="-1811590" y="8787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F583D88E-1389-4024-8090-09E57430A36A}"/>
                  </a:ext>
                </a:extLst>
              </p14:cNvPr>
              <p14:cNvContentPartPr/>
              <p14:nvPr/>
            </p14:nvContentPartPr>
            <p14:xfrm>
              <a:off x="-328750" y="2476475"/>
              <a:ext cx="360" cy="360"/>
            </p14:xfrm>
          </p:contentPart>
        </mc:Choice>
        <mc:Fallback xmlns="">
          <p:pic>
            <p:nvPicPr>
              <p:cNvPr id="6" name="Ink 5">
                <a:extLst>
                  <a:ext uri="{FF2B5EF4-FFF2-40B4-BE49-F238E27FC236}">
                    <a16:creationId xmlns:a16="http://schemas.microsoft.com/office/drawing/2014/main" id="{F583D88E-1389-4024-8090-09E57430A36A}"/>
                  </a:ext>
                </a:extLst>
              </p:cNvPr>
              <p:cNvPicPr/>
              <p:nvPr/>
            </p:nvPicPr>
            <p:blipFill>
              <a:blip r:embed="rId13"/>
              <a:stretch>
                <a:fillRect/>
              </a:stretch>
            </p:blipFill>
            <p:spPr>
              <a:xfrm>
                <a:off x="-333070" y="24721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D29E855-4EB4-45DA-8621-ED6EE80DE041}"/>
                  </a:ext>
                </a:extLst>
              </p14:cNvPr>
              <p14:cNvContentPartPr/>
              <p14:nvPr/>
            </p14:nvContentPartPr>
            <p14:xfrm>
              <a:off x="-328750" y="2476475"/>
              <a:ext cx="360" cy="360"/>
            </p14:xfrm>
          </p:contentPart>
        </mc:Choice>
        <mc:Fallback xmlns="">
          <p:pic>
            <p:nvPicPr>
              <p:cNvPr id="12" name="Ink 11">
                <a:extLst>
                  <a:ext uri="{FF2B5EF4-FFF2-40B4-BE49-F238E27FC236}">
                    <a16:creationId xmlns:a16="http://schemas.microsoft.com/office/drawing/2014/main" id="{BD29E855-4EB4-45DA-8621-ED6EE80DE041}"/>
                  </a:ext>
                </a:extLst>
              </p:cNvPr>
              <p:cNvPicPr/>
              <p:nvPr/>
            </p:nvPicPr>
            <p:blipFill>
              <a:blip r:embed="rId13"/>
              <a:stretch>
                <a:fillRect/>
              </a:stretch>
            </p:blipFill>
            <p:spPr>
              <a:xfrm>
                <a:off x="-333070" y="24721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77ACA52F-6227-4AEB-B6CA-E510DC0A5D8F}"/>
                  </a:ext>
                </a:extLst>
              </p14:cNvPr>
              <p14:cNvContentPartPr/>
              <p14:nvPr/>
            </p14:nvContentPartPr>
            <p14:xfrm>
              <a:off x="-1681689" y="4038875"/>
              <a:ext cx="3960" cy="360"/>
            </p14:xfrm>
          </p:contentPart>
        </mc:Choice>
        <mc:Fallback xmlns="">
          <p:pic>
            <p:nvPicPr>
              <p:cNvPr id="18" name="Ink 17">
                <a:extLst>
                  <a:ext uri="{FF2B5EF4-FFF2-40B4-BE49-F238E27FC236}">
                    <a16:creationId xmlns:a16="http://schemas.microsoft.com/office/drawing/2014/main" id="{77ACA52F-6227-4AEB-B6CA-E510DC0A5D8F}"/>
                  </a:ext>
                </a:extLst>
              </p:cNvPr>
              <p:cNvPicPr/>
              <p:nvPr/>
            </p:nvPicPr>
            <p:blipFill>
              <a:blip r:embed="rId17"/>
              <a:stretch>
                <a:fillRect/>
              </a:stretch>
            </p:blipFill>
            <p:spPr>
              <a:xfrm>
                <a:off x="-1699689" y="4021235"/>
                <a:ext cx="39600" cy="36000"/>
              </a:xfrm>
              <a:prstGeom prst="rect">
                <a:avLst/>
              </a:prstGeom>
            </p:spPr>
          </p:pic>
        </mc:Fallback>
      </mc:AlternateContent>
      <p:pic>
        <p:nvPicPr>
          <p:cNvPr id="2" name="Picture 1">
            <a:extLst>
              <a:ext uri="{FF2B5EF4-FFF2-40B4-BE49-F238E27FC236}">
                <a16:creationId xmlns:a16="http://schemas.microsoft.com/office/drawing/2014/main" id="{D20F1F42-2EC6-4E21-918F-EF1A54C04439}"/>
              </a:ext>
            </a:extLst>
          </p:cNvPr>
          <p:cNvPicPr>
            <a:picLocks noChangeAspect="1"/>
          </p:cNvPicPr>
          <p:nvPr/>
        </p:nvPicPr>
        <p:blipFill>
          <a:blip r:embed="rId18"/>
          <a:stretch>
            <a:fillRect/>
          </a:stretch>
        </p:blipFill>
        <p:spPr>
          <a:xfrm>
            <a:off x="204186" y="2095625"/>
            <a:ext cx="8829529" cy="4292988"/>
          </a:xfrm>
          <a:prstGeom prst="rect">
            <a:avLst/>
          </a:prstGeom>
        </p:spPr>
      </p:pic>
    </p:spTree>
    <p:extLst>
      <p:ext uri="{BB962C8B-B14F-4D97-AF65-F5344CB8AC3E}">
        <p14:creationId xmlns:p14="http://schemas.microsoft.com/office/powerpoint/2010/main" val="2557279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5994077"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j-lt"/>
                <a:cs typeface="+mj-cs"/>
              </a:rPr>
              <a:t>procurement plan interface</a:t>
            </a:r>
          </a:p>
        </p:txBody>
      </p:sp>
      <p:sp>
        <p:nvSpPr>
          <p:cNvPr id="14" name="Rectangle 13">
            <a:extLst>
              <a:ext uri="{FF2B5EF4-FFF2-40B4-BE49-F238E27FC236}">
                <a16:creationId xmlns:a16="http://schemas.microsoft.com/office/drawing/2014/main" id="{F4810622-CC91-40A0-A400-621130784D04}"/>
              </a:ext>
            </a:extLst>
          </p:cNvPr>
          <p:cNvSpPr/>
          <p:nvPr/>
        </p:nvSpPr>
        <p:spPr>
          <a:xfrm>
            <a:off x="84330" y="1385206"/>
            <a:ext cx="8722319" cy="710131"/>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Filters icon feature –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Process Status Filter  </a:t>
            </a:r>
            <a:r>
              <a:rPr lang="en-US" dirty="0">
                <a:latin typeface="Calibri" panose="020F0502020204030204" pitchFamily="34" charset="0"/>
                <a:ea typeface="Calibri" panose="020F0502020204030204" pitchFamily="34" charset="0"/>
                <a:cs typeface="Times New Roman" panose="02020603050405020304" pitchFamily="18" charset="0"/>
              </a:rPr>
              <a:t>is shown below</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CD0EDB93-E360-4673-92DD-32CE13E80F83}"/>
              </a:ext>
            </a:extLst>
          </p:cNvPr>
          <p:cNvPicPr/>
          <p:nvPr/>
        </p:nvPicPr>
        <p:blipFill>
          <a:blip r:embed="rId5"/>
          <a:stretch>
            <a:fillRect/>
          </a:stretch>
        </p:blipFill>
        <p:spPr>
          <a:xfrm>
            <a:off x="206403" y="1881646"/>
            <a:ext cx="8600245" cy="3915472"/>
          </a:xfrm>
          <a:prstGeom prst="rect">
            <a:avLst/>
          </a:prstGeom>
        </p:spPr>
      </p:pic>
    </p:spTree>
    <p:extLst>
      <p:ext uri="{BB962C8B-B14F-4D97-AF65-F5344CB8AC3E}">
        <p14:creationId xmlns:p14="http://schemas.microsoft.com/office/powerpoint/2010/main" val="51416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269" y="1616422"/>
            <a:ext cx="8182767" cy="3950110"/>
          </a:xfrm>
        </p:spPr>
        <p:txBody>
          <a:bodyPr>
            <a:noAutofit/>
          </a:bodyPr>
          <a:lstStyle/>
          <a:p>
            <a:pPr algn="just">
              <a:spcBef>
                <a:spcPts val="1350"/>
              </a:spcBef>
            </a:pPr>
            <a:r>
              <a:rPr lang="en-US" b="1" dirty="0">
                <a:solidFill>
                  <a:srgbClr val="660066"/>
                </a:solidFill>
                <a:effectLst>
                  <a:outerShdw blurRad="50800" dist="38100" dir="2700000" algn="tl" rotWithShape="0">
                    <a:prstClr val="black">
                      <a:alpha val="40000"/>
                    </a:prstClr>
                  </a:outerShdw>
                </a:effectLst>
              </a:rPr>
              <a:t>     United Nation’s Standard Procurement Service Code </a:t>
            </a:r>
            <a:r>
              <a:rPr lang="en-US" b="1" dirty="0">
                <a:solidFill>
                  <a:srgbClr val="006666"/>
                </a:solidFill>
              </a:rPr>
              <a:t>[UNSPSC] </a:t>
            </a:r>
            <a:r>
              <a:rPr lang="en-US" b="1" u="sng" dirty="0">
                <a:solidFill>
                  <a:srgbClr val="006666"/>
                </a:solidFill>
              </a:rPr>
              <a:t>use is mandatory</a:t>
            </a:r>
          </a:p>
          <a:p>
            <a:pPr algn="just">
              <a:spcBef>
                <a:spcPts val="1350"/>
              </a:spcBef>
            </a:pPr>
            <a:r>
              <a:rPr lang="en-US" b="1" dirty="0">
                <a:solidFill>
                  <a:srgbClr val="006666"/>
                </a:solidFill>
              </a:rPr>
              <a:t>     STEP enables </a:t>
            </a:r>
            <a:r>
              <a:rPr lang="en-US" b="1" dirty="0">
                <a:solidFill>
                  <a:srgbClr val="660066"/>
                </a:solidFill>
                <a:effectLst>
                  <a:outerShdw blurRad="50800" dist="38100" dir="2700000" algn="tl" rotWithShape="0">
                    <a:prstClr val="black">
                      <a:alpha val="40000"/>
                    </a:prstClr>
                  </a:outerShdw>
                </a:effectLst>
              </a:rPr>
              <a:t>auto publication </a:t>
            </a:r>
            <a:r>
              <a:rPr lang="en-US" b="1" dirty="0">
                <a:solidFill>
                  <a:srgbClr val="006666"/>
                </a:solidFill>
              </a:rPr>
              <a:t>of approved procurement plan, publication notices and contract award information in the Bank’s external website, UNDB online, World Bank Finances App, and World Bank Procurement App</a:t>
            </a:r>
          </a:p>
          <a:p>
            <a:pPr algn="just">
              <a:spcBef>
                <a:spcPts val="1350"/>
              </a:spcBef>
            </a:pPr>
            <a:r>
              <a:rPr lang="en-US" b="1" dirty="0">
                <a:solidFill>
                  <a:srgbClr val="006666"/>
                </a:solidFill>
              </a:rPr>
              <a:t>      STEP automatically populates information on any </a:t>
            </a:r>
            <a:r>
              <a:rPr lang="en-US" b="1" dirty="0">
                <a:solidFill>
                  <a:srgbClr val="660066"/>
                </a:solidFill>
                <a:effectLst>
                  <a:outerShdw blurRad="50800" dist="38100" dir="2700000" algn="tl" rotWithShape="0">
                    <a:prstClr val="black">
                      <a:alpha val="40000"/>
                    </a:prstClr>
                  </a:outerShdw>
                </a:effectLst>
              </a:rPr>
              <a:t>Debarred List /Temporary Suspensions List </a:t>
            </a:r>
            <a:r>
              <a:rPr lang="en-US" b="1" dirty="0">
                <a:solidFill>
                  <a:srgbClr val="006666"/>
                </a:solidFill>
              </a:rPr>
              <a:t>hit firms when you choose the supplier/contractor/firm name for recommendation of award/shortlist</a:t>
            </a:r>
          </a:p>
          <a:p>
            <a:pPr>
              <a:spcBef>
                <a:spcPts val="1350"/>
              </a:spcBef>
            </a:pPr>
            <a:endParaRPr lang="en-US" sz="3000" b="1" dirty="0">
              <a:solidFill>
                <a:srgbClr val="660066"/>
              </a:solidFill>
              <a:effectLst>
                <a:outerShdw blurRad="50800" dist="38100" dir="2700000" algn="tl" rotWithShape="0">
                  <a:prstClr val="black">
                    <a:alpha val="40000"/>
                  </a:prstClr>
                </a:outerShdw>
              </a:effectLst>
            </a:endParaRPr>
          </a:p>
          <a:p>
            <a:pPr marL="0" indent="0">
              <a:spcBef>
                <a:spcPts val="1350"/>
              </a:spcBef>
            </a:pPr>
            <a:endParaRPr lang="en-US" sz="2100" b="1" dirty="0">
              <a:solidFill>
                <a:srgbClr val="006666"/>
              </a:solidFill>
            </a:endParaRPr>
          </a:p>
          <a:p>
            <a:pPr marL="0" indent="0">
              <a:spcBef>
                <a:spcPts val="1350"/>
              </a:spcBef>
            </a:pPr>
            <a:endParaRPr lang="en-US" sz="2100" b="1" dirty="0">
              <a:solidFill>
                <a:srgbClr val="006666"/>
              </a:solidFill>
            </a:endParaRPr>
          </a:p>
          <a:p>
            <a:pPr marL="470297" indent="-470297">
              <a:buFont typeface="Wingdings" panose="05000000000000000000" pitchFamily="2" charset="2"/>
              <a:buChar char="v"/>
            </a:pPr>
            <a:endParaRPr lang="en-US" sz="1575" b="1" dirty="0">
              <a:solidFill>
                <a:srgbClr val="006666"/>
              </a:solidFill>
            </a:endParaRPr>
          </a:p>
        </p:txBody>
      </p:sp>
      <p:sp>
        <p:nvSpPr>
          <p:cNvPr id="5" name="Title 4">
            <a:extLst>
              <a:ext uri="{FF2B5EF4-FFF2-40B4-BE49-F238E27FC236}">
                <a16:creationId xmlns:a16="http://schemas.microsoft.com/office/drawing/2014/main" id="{23234E86-A4A3-4075-9ECE-22767CC39FF8}"/>
              </a:ext>
            </a:extLst>
          </p:cNvPr>
          <p:cNvSpPr>
            <a:spLocks noGrp="1"/>
          </p:cNvSpPr>
          <p:nvPr>
            <p:ph type="title"/>
          </p:nvPr>
        </p:nvSpPr>
        <p:spPr>
          <a:xfrm>
            <a:off x="0" y="571500"/>
            <a:ext cx="0" cy="0"/>
          </a:xfrm>
        </p:spPr>
        <p:txBody>
          <a:bodyPr/>
          <a:lstStyle/>
          <a:p>
            <a:endParaRPr lang="en-US" dirty="0"/>
          </a:p>
        </p:txBody>
      </p:sp>
      <p:pic>
        <p:nvPicPr>
          <p:cNvPr id="7" name="Picture 6">
            <a:extLst>
              <a:ext uri="{FF2B5EF4-FFF2-40B4-BE49-F238E27FC236}">
                <a16:creationId xmlns:a16="http://schemas.microsoft.com/office/drawing/2014/main" id="{BAFC325E-B54A-4C3B-86AC-285320A57951}"/>
              </a:ext>
            </a:extLst>
          </p:cNvPr>
          <p:cNvPicPr>
            <a:picLocks noChangeAspect="1"/>
          </p:cNvPicPr>
          <p:nvPr/>
        </p:nvPicPr>
        <p:blipFill>
          <a:blip r:embed="rId2">
            <a:duotone>
              <a:schemeClr val="bg2">
                <a:shade val="45000"/>
                <a:satMod val="135000"/>
              </a:schemeClr>
              <a:prstClr val="white"/>
            </a:duotone>
          </a:blip>
          <a:stretch>
            <a:fillRect/>
          </a:stretch>
        </p:blipFill>
        <p:spPr>
          <a:xfrm>
            <a:off x="4107825" y="954267"/>
            <a:ext cx="928350" cy="67062"/>
          </a:xfrm>
          <a:prstGeom prst="rect">
            <a:avLst/>
          </a:prstGeom>
        </p:spPr>
      </p:pic>
      <p:pic>
        <p:nvPicPr>
          <p:cNvPr id="10" name="Picture 9">
            <a:extLst>
              <a:ext uri="{FF2B5EF4-FFF2-40B4-BE49-F238E27FC236}">
                <a16:creationId xmlns:a16="http://schemas.microsoft.com/office/drawing/2014/main" id="{7F4DB13F-71F2-420C-BD73-7FAA3E2845A1}"/>
              </a:ext>
            </a:extLst>
          </p:cNvPr>
          <p:cNvPicPr>
            <a:picLocks noChangeAspect="1"/>
          </p:cNvPicPr>
          <p:nvPr/>
        </p:nvPicPr>
        <p:blipFill>
          <a:blip r:embed="rId2">
            <a:duotone>
              <a:schemeClr val="bg2">
                <a:shade val="45000"/>
                <a:satMod val="135000"/>
              </a:schemeClr>
              <a:prstClr val="white"/>
            </a:duotone>
          </a:blip>
          <a:stretch>
            <a:fillRect/>
          </a:stretch>
        </p:blipFill>
        <p:spPr>
          <a:xfrm>
            <a:off x="-38100" y="606730"/>
            <a:ext cx="9042400" cy="660537"/>
          </a:xfrm>
          <a:prstGeom prst="rect">
            <a:avLst/>
          </a:prstGeom>
        </p:spPr>
      </p:pic>
      <p:sp>
        <p:nvSpPr>
          <p:cNvPr id="11" name="Rectangle 10">
            <a:extLst>
              <a:ext uri="{FF2B5EF4-FFF2-40B4-BE49-F238E27FC236}">
                <a16:creationId xmlns:a16="http://schemas.microsoft.com/office/drawing/2014/main" id="{290B0478-584B-48FA-8A3A-4522946BE07B}"/>
              </a:ext>
            </a:extLst>
          </p:cNvPr>
          <p:cNvSpPr/>
          <p:nvPr/>
        </p:nvSpPr>
        <p:spPr>
          <a:xfrm>
            <a:off x="-69606" y="762504"/>
            <a:ext cx="3269421"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MORE features</a:t>
            </a:r>
          </a:p>
        </p:txBody>
      </p:sp>
    </p:spTree>
    <p:extLst>
      <p:ext uri="{BB962C8B-B14F-4D97-AF65-F5344CB8AC3E}">
        <p14:creationId xmlns:p14="http://schemas.microsoft.com/office/powerpoint/2010/main" val="340460850"/>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540109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rPr>
              <a:t>procurement plan interface</a:t>
            </a:r>
          </a:p>
        </p:txBody>
      </p:sp>
      <p:sp>
        <p:nvSpPr>
          <p:cNvPr id="14" name="Rectangle 13">
            <a:extLst>
              <a:ext uri="{FF2B5EF4-FFF2-40B4-BE49-F238E27FC236}">
                <a16:creationId xmlns:a16="http://schemas.microsoft.com/office/drawing/2014/main" id="{F4810622-CC91-40A0-A400-621130784D04}"/>
              </a:ext>
            </a:extLst>
          </p:cNvPr>
          <p:cNvSpPr/>
          <p:nvPr/>
        </p:nvSpPr>
        <p:spPr>
          <a:xfrm>
            <a:off x="84330" y="1385206"/>
            <a:ext cx="8722319" cy="710131"/>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Filters icon feature –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Activity Status Filter  </a:t>
            </a:r>
            <a:r>
              <a:rPr lang="en-US" dirty="0">
                <a:latin typeface="Calibri" panose="020F0502020204030204" pitchFamily="34" charset="0"/>
                <a:ea typeface="Calibri" panose="020F0502020204030204" pitchFamily="34" charset="0"/>
                <a:cs typeface="Times New Roman" panose="02020603050405020304" pitchFamily="18" charset="0"/>
              </a:rPr>
              <a:t>is shown below</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8044F5BD-1BD2-4AFE-8DFB-ACDA10D1F95A}"/>
              </a:ext>
            </a:extLst>
          </p:cNvPr>
          <p:cNvPicPr/>
          <p:nvPr/>
        </p:nvPicPr>
        <p:blipFill>
          <a:blip r:embed="rId5"/>
          <a:stretch>
            <a:fillRect/>
          </a:stretch>
        </p:blipFill>
        <p:spPr>
          <a:xfrm>
            <a:off x="195279" y="1783995"/>
            <a:ext cx="8722319" cy="4670071"/>
          </a:xfrm>
          <a:prstGeom prst="rect">
            <a:avLst/>
          </a:prstGeom>
        </p:spPr>
      </p:pic>
    </p:spTree>
    <p:extLst>
      <p:ext uri="{BB962C8B-B14F-4D97-AF65-F5344CB8AC3E}">
        <p14:creationId xmlns:p14="http://schemas.microsoft.com/office/powerpoint/2010/main" val="4279363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540109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rPr>
              <a:t>procurement plan interface</a:t>
            </a:r>
          </a:p>
        </p:txBody>
      </p:sp>
      <p:sp>
        <p:nvSpPr>
          <p:cNvPr id="14" name="Rectangle 13">
            <a:extLst>
              <a:ext uri="{FF2B5EF4-FFF2-40B4-BE49-F238E27FC236}">
                <a16:creationId xmlns:a16="http://schemas.microsoft.com/office/drawing/2014/main" id="{F4810622-CC91-40A0-A400-621130784D04}"/>
              </a:ext>
            </a:extLst>
          </p:cNvPr>
          <p:cNvSpPr/>
          <p:nvPr/>
        </p:nvSpPr>
        <p:spPr>
          <a:xfrm>
            <a:off x="84330" y="1385206"/>
            <a:ext cx="8722319" cy="710131"/>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Copy Activity and Comments icon appear at the end of the row for each activity</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F998A2F-CB50-493C-9EA8-509EF5BF7453}"/>
              </a:ext>
            </a:extLst>
          </p:cNvPr>
          <p:cNvPicPr/>
          <p:nvPr/>
        </p:nvPicPr>
        <p:blipFill>
          <a:blip r:embed="rId5"/>
          <a:stretch>
            <a:fillRect/>
          </a:stretch>
        </p:blipFill>
        <p:spPr>
          <a:xfrm>
            <a:off x="84330" y="1881647"/>
            <a:ext cx="8722318" cy="4332718"/>
          </a:xfrm>
          <a:prstGeom prst="rect">
            <a:avLst/>
          </a:prstGeom>
        </p:spPr>
      </p:pic>
    </p:spTree>
    <p:extLst>
      <p:ext uri="{BB962C8B-B14F-4D97-AF65-F5344CB8AC3E}">
        <p14:creationId xmlns:p14="http://schemas.microsoft.com/office/powerpoint/2010/main" val="2623713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0" y="672994"/>
            <a:ext cx="9144000" cy="585788"/>
          </a:xfrm>
          <a:prstGeom prst="rect">
            <a:avLst/>
          </a:prstGeom>
        </p:spPr>
      </p:pic>
      <p:grpSp>
        <p:nvGrpSpPr>
          <p:cNvPr id="8" name="Group 7"/>
          <p:cNvGrpSpPr/>
          <p:nvPr/>
        </p:nvGrpSpPr>
        <p:grpSpPr>
          <a:xfrm>
            <a:off x="0" y="-46886"/>
            <a:ext cx="9145109" cy="819151"/>
            <a:chOff x="21266" y="0"/>
            <a:chExt cx="9145109" cy="819151"/>
          </a:xfrm>
        </p:grpSpPr>
        <p:pic>
          <p:nvPicPr>
            <p:cNvPr id="9"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Rectangle 10"/>
          <p:cNvSpPr/>
          <p:nvPr/>
        </p:nvSpPr>
        <p:spPr>
          <a:xfrm>
            <a:off x="239670" y="763122"/>
            <a:ext cx="540109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rPr>
              <a:t>procurement plan interface</a:t>
            </a:r>
          </a:p>
        </p:txBody>
      </p:sp>
      <p:pic>
        <p:nvPicPr>
          <p:cNvPr id="2" name="Picture 1">
            <a:extLst>
              <a:ext uri="{FF2B5EF4-FFF2-40B4-BE49-F238E27FC236}">
                <a16:creationId xmlns:a16="http://schemas.microsoft.com/office/drawing/2014/main" id="{E81BEF01-E93A-454C-B6D2-5B5569671FED}"/>
              </a:ext>
            </a:extLst>
          </p:cNvPr>
          <p:cNvPicPr>
            <a:picLocks noChangeAspect="1"/>
          </p:cNvPicPr>
          <p:nvPr/>
        </p:nvPicPr>
        <p:blipFill>
          <a:blip r:embed="rId5"/>
          <a:stretch>
            <a:fillRect/>
          </a:stretch>
        </p:blipFill>
        <p:spPr>
          <a:xfrm>
            <a:off x="0" y="1968337"/>
            <a:ext cx="9144000" cy="4270735"/>
          </a:xfrm>
          <a:prstGeom prst="rect">
            <a:avLst/>
          </a:prstGeom>
        </p:spPr>
      </p:pic>
      <p:sp>
        <p:nvSpPr>
          <p:cNvPr id="12" name="Rectangle 11">
            <a:extLst>
              <a:ext uri="{FF2B5EF4-FFF2-40B4-BE49-F238E27FC236}">
                <a16:creationId xmlns:a16="http://schemas.microsoft.com/office/drawing/2014/main" id="{0A3B94AE-FB36-4552-B7AD-CC60FA22DB64}"/>
              </a:ext>
            </a:extLst>
          </p:cNvPr>
          <p:cNvSpPr/>
          <p:nvPr/>
        </p:nvSpPr>
        <p:spPr>
          <a:xfrm>
            <a:off x="84330" y="1385206"/>
            <a:ext cx="8722319" cy="973600"/>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Review Tab  which has 2 features – Send to Bank option and Review Actions which has a record of communication till date on the particular activity</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617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0" y="829812"/>
            <a:ext cx="9144000" cy="585788"/>
          </a:xfrm>
          <a:prstGeom prst="rect">
            <a:avLst/>
          </a:prstGeom>
        </p:spPr>
      </p:pic>
      <p:sp>
        <p:nvSpPr>
          <p:cNvPr id="3" name="Rectangle 2"/>
          <p:cNvSpPr/>
          <p:nvPr/>
        </p:nvSpPr>
        <p:spPr>
          <a:xfrm>
            <a:off x="183715" y="887891"/>
            <a:ext cx="789203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a:t>
            </a:r>
            <a:r>
              <a:rPr lang="en-US" sz="2700" dirty="0">
                <a:solidFill>
                  <a:srgbClr val="00B0F0"/>
                </a:solidFill>
                <a:effectLst>
                  <a:outerShdw blurRad="50800" dist="38100" dir="2700000" algn="tl" rotWithShape="0">
                    <a:prstClr val="black">
                      <a:alpha val="40000"/>
                    </a:prstClr>
                  </a:outerShdw>
                </a:effectLst>
                <a:latin typeface="+mj-lt"/>
                <a:ea typeface="+mj-ea"/>
                <a:cs typeface="+mj-cs"/>
              </a:rPr>
              <a:t>Creating a Specific Procurement Notice</a:t>
            </a:r>
            <a:endParaRPr lang="en-US" sz="2700" dirty="0">
              <a:solidFill>
                <a:srgbClr val="660066"/>
              </a:solidFill>
              <a:effectLst>
                <a:outerShdw blurRad="50800" dist="38100" dir="2700000" algn="tl" rotWithShape="0">
                  <a:prstClr val="black">
                    <a:alpha val="40000"/>
                  </a:prstClr>
                </a:outerShdw>
              </a:effectLst>
              <a:latin typeface="+mj-lt"/>
              <a:ea typeface="+mj-ea"/>
              <a:cs typeface="+mj-cs"/>
            </a:endParaRPr>
          </a:p>
        </p:txBody>
      </p:sp>
      <p:grpSp>
        <p:nvGrpSpPr>
          <p:cNvPr id="5" name="Group 4"/>
          <p:cNvGrpSpPr/>
          <p:nvPr/>
        </p:nvGrpSpPr>
        <p:grpSpPr>
          <a:xfrm>
            <a:off x="21266" y="0"/>
            <a:ext cx="9145109" cy="819151"/>
            <a:chOff x="21266" y="0"/>
            <a:chExt cx="9145109" cy="819151"/>
          </a:xfrm>
        </p:grpSpPr>
        <p:pic>
          <p:nvPicPr>
            <p:cNvPr id="6"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CADDDFB3-70BE-4A31-9519-2504958584E7}"/>
              </a:ext>
            </a:extLst>
          </p:cNvPr>
          <p:cNvPicPr>
            <a:picLocks noChangeAspect="1"/>
          </p:cNvPicPr>
          <p:nvPr/>
        </p:nvPicPr>
        <p:blipFill>
          <a:blip r:embed="rId5"/>
          <a:stretch>
            <a:fillRect/>
          </a:stretch>
        </p:blipFill>
        <p:spPr>
          <a:xfrm>
            <a:off x="0" y="1637955"/>
            <a:ext cx="9144000" cy="4674068"/>
          </a:xfrm>
          <a:prstGeom prst="rect">
            <a:avLst/>
          </a:prstGeom>
        </p:spPr>
      </p:pic>
    </p:spTree>
    <p:extLst>
      <p:ext uri="{BB962C8B-B14F-4D97-AF65-F5344CB8AC3E}">
        <p14:creationId xmlns:p14="http://schemas.microsoft.com/office/powerpoint/2010/main" val="3126045410"/>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0" y="829812"/>
            <a:ext cx="9144000" cy="585788"/>
          </a:xfrm>
          <a:prstGeom prst="rect">
            <a:avLst/>
          </a:prstGeom>
        </p:spPr>
      </p:pic>
      <p:sp>
        <p:nvSpPr>
          <p:cNvPr id="3" name="Rectangle 2"/>
          <p:cNvSpPr/>
          <p:nvPr/>
        </p:nvSpPr>
        <p:spPr>
          <a:xfrm>
            <a:off x="183715" y="887891"/>
            <a:ext cx="789203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a:t>
            </a:r>
            <a:r>
              <a:rPr lang="en-US" sz="2700" dirty="0">
                <a:solidFill>
                  <a:srgbClr val="00B0F0"/>
                </a:solidFill>
                <a:effectLst>
                  <a:outerShdw blurRad="50800" dist="38100" dir="2700000" algn="tl" rotWithShape="0">
                    <a:prstClr val="black">
                      <a:alpha val="40000"/>
                    </a:prstClr>
                  </a:outerShdw>
                </a:effectLst>
                <a:latin typeface="+mj-lt"/>
                <a:ea typeface="+mj-ea"/>
                <a:cs typeface="+mj-cs"/>
              </a:rPr>
              <a:t>Creating a Specific Procurement Notice</a:t>
            </a:r>
            <a:endParaRPr lang="en-US" sz="2700" dirty="0">
              <a:solidFill>
                <a:srgbClr val="660066"/>
              </a:solidFill>
              <a:effectLst>
                <a:outerShdw blurRad="50800" dist="38100" dir="2700000" algn="tl" rotWithShape="0">
                  <a:prstClr val="black">
                    <a:alpha val="40000"/>
                  </a:prstClr>
                </a:outerShdw>
              </a:effectLst>
              <a:latin typeface="+mj-lt"/>
              <a:ea typeface="+mj-ea"/>
              <a:cs typeface="+mj-cs"/>
            </a:endParaRPr>
          </a:p>
        </p:txBody>
      </p:sp>
      <p:grpSp>
        <p:nvGrpSpPr>
          <p:cNvPr id="5" name="Group 4"/>
          <p:cNvGrpSpPr/>
          <p:nvPr/>
        </p:nvGrpSpPr>
        <p:grpSpPr>
          <a:xfrm>
            <a:off x="21266" y="0"/>
            <a:ext cx="9145109" cy="819151"/>
            <a:chOff x="21266" y="0"/>
            <a:chExt cx="9145109" cy="819151"/>
          </a:xfrm>
        </p:grpSpPr>
        <p:pic>
          <p:nvPicPr>
            <p:cNvPr id="6"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 name="Picture 1">
            <a:extLst>
              <a:ext uri="{FF2B5EF4-FFF2-40B4-BE49-F238E27FC236}">
                <a16:creationId xmlns:a16="http://schemas.microsoft.com/office/drawing/2014/main" id="{17359FAB-57FB-407E-8F4E-09A00BD806F9}"/>
              </a:ext>
            </a:extLst>
          </p:cNvPr>
          <p:cNvPicPr>
            <a:picLocks noChangeAspect="1"/>
          </p:cNvPicPr>
          <p:nvPr/>
        </p:nvPicPr>
        <p:blipFill>
          <a:blip r:embed="rId5"/>
          <a:stretch>
            <a:fillRect/>
          </a:stretch>
        </p:blipFill>
        <p:spPr>
          <a:xfrm>
            <a:off x="248574" y="1794008"/>
            <a:ext cx="8717873" cy="3337285"/>
          </a:xfrm>
          <a:prstGeom prst="rect">
            <a:avLst/>
          </a:prstGeom>
        </p:spPr>
      </p:pic>
      <p:pic>
        <p:nvPicPr>
          <p:cNvPr id="10" name="Picture 9">
            <a:extLst>
              <a:ext uri="{FF2B5EF4-FFF2-40B4-BE49-F238E27FC236}">
                <a16:creationId xmlns:a16="http://schemas.microsoft.com/office/drawing/2014/main" id="{D7F1E97B-B94D-48FA-BB3E-D12F94E13FD2}"/>
              </a:ext>
            </a:extLst>
          </p:cNvPr>
          <p:cNvPicPr>
            <a:picLocks noChangeAspect="1"/>
          </p:cNvPicPr>
          <p:nvPr/>
        </p:nvPicPr>
        <p:blipFill>
          <a:blip r:embed="rId6"/>
          <a:stretch>
            <a:fillRect/>
          </a:stretch>
        </p:blipFill>
        <p:spPr>
          <a:xfrm>
            <a:off x="248574" y="5131293"/>
            <a:ext cx="8717873" cy="1463234"/>
          </a:xfrm>
          <a:prstGeom prst="rect">
            <a:avLst/>
          </a:prstGeom>
        </p:spPr>
      </p:pic>
    </p:spTree>
    <p:extLst>
      <p:ext uri="{BB962C8B-B14F-4D97-AF65-F5344CB8AC3E}">
        <p14:creationId xmlns:p14="http://schemas.microsoft.com/office/powerpoint/2010/main" val="817273688"/>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0" y="829812"/>
            <a:ext cx="9144000" cy="585788"/>
          </a:xfrm>
          <a:prstGeom prst="rect">
            <a:avLst/>
          </a:prstGeom>
        </p:spPr>
      </p:pic>
      <p:sp>
        <p:nvSpPr>
          <p:cNvPr id="3" name="Rectangle 2"/>
          <p:cNvSpPr/>
          <p:nvPr/>
        </p:nvSpPr>
        <p:spPr>
          <a:xfrm>
            <a:off x="183715" y="887891"/>
            <a:ext cx="789203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a:t>
            </a:r>
            <a:r>
              <a:rPr lang="en-US" sz="2700" dirty="0">
                <a:solidFill>
                  <a:srgbClr val="00B0F0"/>
                </a:solidFill>
                <a:effectLst>
                  <a:outerShdw blurRad="50800" dist="38100" dir="2700000" algn="tl" rotWithShape="0">
                    <a:prstClr val="black">
                      <a:alpha val="40000"/>
                    </a:prstClr>
                  </a:outerShdw>
                </a:effectLst>
                <a:latin typeface="+mj-lt"/>
                <a:ea typeface="+mj-ea"/>
                <a:cs typeface="+mj-cs"/>
              </a:rPr>
              <a:t>Creating a Specific Procurement Notice</a:t>
            </a:r>
            <a:endParaRPr lang="en-US" sz="2700" dirty="0">
              <a:solidFill>
                <a:srgbClr val="660066"/>
              </a:solidFill>
              <a:effectLst>
                <a:outerShdw blurRad="50800" dist="38100" dir="2700000" algn="tl" rotWithShape="0">
                  <a:prstClr val="black">
                    <a:alpha val="40000"/>
                  </a:prstClr>
                </a:outerShdw>
              </a:effectLst>
              <a:latin typeface="+mj-lt"/>
              <a:ea typeface="+mj-ea"/>
              <a:cs typeface="+mj-cs"/>
            </a:endParaRPr>
          </a:p>
        </p:txBody>
      </p:sp>
      <p:grpSp>
        <p:nvGrpSpPr>
          <p:cNvPr id="5" name="Group 4"/>
          <p:cNvGrpSpPr/>
          <p:nvPr/>
        </p:nvGrpSpPr>
        <p:grpSpPr>
          <a:xfrm>
            <a:off x="21266" y="0"/>
            <a:ext cx="9145109" cy="819151"/>
            <a:chOff x="21266" y="0"/>
            <a:chExt cx="9145109" cy="819151"/>
          </a:xfrm>
        </p:grpSpPr>
        <p:pic>
          <p:nvPicPr>
            <p:cNvPr id="6"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a:extLst>
              <a:ext uri="{FF2B5EF4-FFF2-40B4-BE49-F238E27FC236}">
                <a16:creationId xmlns:a16="http://schemas.microsoft.com/office/drawing/2014/main" id="{4292FAB3-C83E-4489-A694-9C0B910349CD}"/>
              </a:ext>
            </a:extLst>
          </p:cNvPr>
          <p:cNvPicPr>
            <a:picLocks noChangeAspect="1"/>
          </p:cNvPicPr>
          <p:nvPr/>
        </p:nvPicPr>
        <p:blipFill>
          <a:blip r:embed="rId5"/>
          <a:stretch>
            <a:fillRect/>
          </a:stretch>
        </p:blipFill>
        <p:spPr>
          <a:xfrm>
            <a:off x="88777" y="1731146"/>
            <a:ext cx="8984202" cy="4128116"/>
          </a:xfrm>
          <a:prstGeom prst="rect">
            <a:avLst/>
          </a:prstGeom>
        </p:spPr>
      </p:pic>
    </p:spTree>
    <p:extLst>
      <p:ext uri="{BB962C8B-B14F-4D97-AF65-F5344CB8AC3E}">
        <p14:creationId xmlns:p14="http://schemas.microsoft.com/office/powerpoint/2010/main" val="3218732022"/>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0" y="829812"/>
            <a:ext cx="9144000" cy="585788"/>
          </a:xfrm>
          <a:prstGeom prst="rect">
            <a:avLst/>
          </a:prstGeom>
        </p:spPr>
      </p:pic>
      <p:sp>
        <p:nvSpPr>
          <p:cNvPr id="3" name="Rectangle 2"/>
          <p:cNvSpPr/>
          <p:nvPr/>
        </p:nvSpPr>
        <p:spPr>
          <a:xfrm>
            <a:off x="183715" y="887891"/>
            <a:ext cx="789203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a:t>
            </a:r>
            <a:r>
              <a:rPr lang="en-US" sz="2700" dirty="0">
                <a:solidFill>
                  <a:srgbClr val="00B0F0"/>
                </a:solidFill>
                <a:effectLst>
                  <a:outerShdw blurRad="50800" dist="38100" dir="2700000" algn="tl" rotWithShape="0">
                    <a:prstClr val="black">
                      <a:alpha val="40000"/>
                    </a:prstClr>
                  </a:outerShdw>
                </a:effectLst>
                <a:latin typeface="+mj-lt"/>
                <a:ea typeface="+mj-ea"/>
                <a:cs typeface="+mj-cs"/>
              </a:rPr>
              <a:t>Creating a Specific Procurement Notice</a:t>
            </a:r>
            <a:endParaRPr lang="en-US" sz="2700" dirty="0">
              <a:solidFill>
                <a:srgbClr val="660066"/>
              </a:solidFill>
              <a:effectLst>
                <a:outerShdw blurRad="50800" dist="38100" dir="2700000" algn="tl" rotWithShape="0">
                  <a:prstClr val="black">
                    <a:alpha val="40000"/>
                  </a:prstClr>
                </a:outerShdw>
              </a:effectLst>
              <a:latin typeface="+mj-lt"/>
              <a:ea typeface="+mj-ea"/>
              <a:cs typeface="+mj-cs"/>
            </a:endParaRPr>
          </a:p>
        </p:txBody>
      </p:sp>
      <p:grpSp>
        <p:nvGrpSpPr>
          <p:cNvPr id="5" name="Group 4"/>
          <p:cNvGrpSpPr/>
          <p:nvPr/>
        </p:nvGrpSpPr>
        <p:grpSpPr>
          <a:xfrm>
            <a:off x="21266" y="0"/>
            <a:ext cx="9145109" cy="819151"/>
            <a:chOff x="21266" y="0"/>
            <a:chExt cx="9145109" cy="819151"/>
          </a:xfrm>
        </p:grpSpPr>
        <p:pic>
          <p:nvPicPr>
            <p:cNvPr id="6"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 name="Picture 1">
            <a:extLst>
              <a:ext uri="{FF2B5EF4-FFF2-40B4-BE49-F238E27FC236}">
                <a16:creationId xmlns:a16="http://schemas.microsoft.com/office/drawing/2014/main" id="{2FE502EF-8FC8-4700-B003-1E7034D589FC}"/>
              </a:ext>
            </a:extLst>
          </p:cNvPr>
          <p:cNvPicPr>
            <a:picLocks noChangeAspect="1"/>
          </p:cNvPicPr>
          <p:nvPr/>
        </p:nvPicPr>
        <p:blipFill>
          <a:blip r:embed="rId5"/>
          <a:stretch>
            <a:fillRect/>
          </a:stretch>
        </p:blipFill>
        <p:spPr>
          <a:xfrm>
            <a:off x="66578" y="2146458"/>
            <a:ext cx="9010844" cy="4500413"/>
          </a:xfrm>
          <a:prstGeom prst="rect">
            <a:avLst/>
          </a:prstGeom>
        </p:spPr>
      </p:pic>
      <p:sp>
        <p:nvSpPr>
          <p:cNvPr id="8" name="Rectangle 7">
            <a:extLst>
              <a:ext uri="{FF2B5EF4-FFF2-40B4-BE49-F238E27FC236}">
                <a16:creationId xmlns:a16="http://schemas.microsoft.com/office/drawing/2014/main" id="{DB8E5655-7AEE-4328-B00E-A9869273A058}"/>
              </a:ext>
            </a:extLst>
          </p:cNvPr>
          <p:cNvSpPr/>
          <p:nvPr/>
        </p:nvSpPr>
        <p:spPr>
          <a:xfrm>
            <a:off x="66578" y="1519801"/>
            <a:ext cx="6715962" cy="60753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Review tab has a copy of the Request Review which was sent to the Bank. This also has the Recall Review feature which is shown on the next slide.</a:t>
            </a:r>
          </a:p>
        </p:txBody>
      </p:sp>
    </p:spTree>
    <p:extLst>
      <p:ext uri="{BB962C8B-B14F-4D97-AF65-F5344CB8AC3E}">
        <p14:creationId xmlns:p14="http://schemas.microsoft.com/office/powerpoint/2010/main" val="3964687883"/>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 name="Picture 11">
            <a:extLst>
              <a:ext uri="{FF2B5EF4-FFF2-40B4-BE49-F238E27FC236}">
                <a16:creationId xmlns:a16="http://schemas.microsoft.com/office/drawing/2014/main" id="{179421F6-92CD-453E-AC3D-A4A7BD2F508D}"/>
              </a:ext>
            </a:extLst>
          </p:cNvPr>
          <p:cNvPicPr/>
          <p:nvPr/>
        </p:nvPicPr>
        <p:blipFill>
          <a:blip r:embed="rId4"/>
          <a:stretch>
            <a:fillRect/>
          </a:stretch>
        </p:blipFill>
        <p:spPr>
          <a:xfrm>
            <a:off x="115410" y="2123403"/>
            <a:ext cx="8691239" cy="3835154"/>
          </a:xfrm>
          <a:prstGeom prst="rect">
            <a:avLst/>
          </a:prstGeom>
        </p:spPr>
      </p:pic>
      <p:sp>
        <p:nvSpPr>
          <p:cNvPr id="13" name="Rectangle 12">
            <a:extLst>
              <a:ext uri="{FF2B5EF4-FFF2-40B4-BE49-F238E27FC236}">
                <a16:creationId xmlns:a16="http://schemas.microsoft.com/office/drawing/2014/main" id="{FBB43C4C-6EC2-4445-89A8-3FD4A40C021C}"/>
              </a:ext>
            </a:extLst>
          </p:cNvPr>
          <p:cNvSpPr/>
          <p:nvPr/>
        </p:nvSpPr>
        <p:spPr>
          <a:xfrm>
            <a:off x="31065" y="1413272"/>
            <a:ext cx="7603729" cy="710131"/>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Add New Activity once the current Procurement Plan has been approved by the Bank</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You cannot add a New Activity if the Procurement Plan is pending with the Bank</a:t>
            </a:r>
          </a:p>
        </p:txBody>
      </p:sp>
      <p:pic>
        <p:nvPicPr>
          <p:cNvPr id="14" name="Picture 13">
            <a:extLst>
              <a:ext uri="{FF2B5EF4-FFF2-40B4-BE49-F238E27FC236}">
                <a16:creationId xmlns:a16="http://schemas.microsoft.com/office/drawing/2014/main" id="{310A830E-A18E-496A-856B-31FF5E4868F1}"/>
              </a:ext>
            </a:extLst>
          </p:cNvPr>
          <p:cNvPicPr>
            <a:picLocks noChangeAspect="1"/>
          </p:cNvPicPr>
          <p:nvPr/>
        </p:nvPicPr>
        <p:blipFill>
          <a:blip r:embed="rId5">
            <a:duotone>
              <a:schemeClr val="bg2">
                <a:shade val="45000"/>
                <a:satMod val="135000"/>
              </a:schemeClr>
              <a:prstClr val="white"/>
            </a:duotone>
          </a:blip>
          <a:stretch>
            <a:fillRect/>
          </a:stretch>
        </p:blipFill>
        <p:spPr>
          <a:xfrm>
            <a:off x="0" y="829812"/>
            <a:ext cx="9144000" cy="585788"/>
          </a:xfrm>
          <a:prstGeom prst="rect">
            <a:avLst/>
          </a:prstGeom>
        </p:spPr>
      </p:pic>
      <p:sp>
        <p:nvSpPr>
          <p:cNvPr id="15" name="Rectangle 14">
            <a:extLst>
              <a:ext uri="{FF2B5EF4-FFF2-40B4-BE49-F238E27FC236}">
                <a16:creationId xmlns:a16="http://schemas.microsoft.com/office/drawing/2014/main" id="{7BCD0D52-A37B-4F6D-9F6D-76120F2C4392}"/>
              </a:ext>
            </a:extLst>
          </p:cNvPr>
          <p:cNvSpPr/>
          <p:nvPr/>
        </p:nvSpPr>
        <p:spPr>
          <a:xfrm>
            <a:off x="183715" y="887891"/>
            <a:ext cx="2999539"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Add New Activity</a:t>
            </a:r>
          </a:p>
        </p:txBody>
      </p:sp>
    </p:spTree>
    <p:extLst>
      <p:ext uri="{BB962C8B-B14F-4D97-AF65-F5344CB8AC3E}">
        <p14:creationId xmlns:p14="http://schemas.microsoft.com/office/powerpoint/2010/main" val="4106692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6" name="Group 5"/>
          <p:cNvGrpSpPr/>
          <p:nvPr/>
        </p:nvGrpSpPr>
        <p:grpSpPr>
          <a:xfrm>
            <a:off x="21266" y="0"/>
            <a:ext cx="9145109" cy="819151"/>
            <a:chOff x="21266" y="0"/>
            <a:chExt cx="9145109" cy="819151"/>
          </a:xfrm>
        </p:grpSpPr>
        <p:pic>
          <p:nvPicPr>
            <p:cNvPr id="7" name="Picture 6"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p:cNvSpPr/>
          <p:nvPr/>
        </p:nvSpPr>
        <p:spPr>
          <a:xfrm>
            <a:off x="325036" y="869694"/>
            <a:ext cx="7947093" cy="507831"/>
          </a:xfrm>
          <a:prstGeom prst="rect">
            <a:avLst/>
          </a:prstGeom>
        </p:spPr>
        <p:txBody>
          <a:bodyPr wrap="squar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DELETE, CANCEL and MODIFICATION</a:t>
            </a:r>
          </a:p>
        </p:txBody>
      </p:sp>
      <p:pic>
        <p:nvPicPr>
          <p:cNvPr id="16" name="Picture 15">
            <a:extLst>
              <a:ext uri="{FF2B5EF4-FFF2-40B4-BE49-F238E27FC236}">
                <a16:creationId xmlns:a16="http://schemas.microsoft.com/office/drawing/2014/main" id="{A21560D2-FD4A-470D-AEA6-9BE7F4455FE3}"/>
              </a:ext>
            </a:extLst>
          </p:cNvPr>
          <p:cNvPicPr/>
          <p:nvPr/>
        </p:nvPicPr>
        <p:blipFill>
          <a:blip r:embed="rId5"/>
          <a:stretch>
            <a:fillRect/>
          </a:stretch>
        </p:blipFill>
        <p:spPr>
          <a:xfrm>
            <a:off x="95648" y="1720398"/>
            <a:ext cx="8952706" cy="4835976"/>
          </a:xfrm>
          <a:prstGeom prst="rect">
            <a:avLst/>
          </a:prstGeom>
        </p:spPr>
      </p:pic>
      <p:sp>
        <p:nvSpPr>
          <p:cNvPr id="11" name="Rectangle 10">
            <a:extLst>
              <a:ext uri="{FF2B5EF4-FFF2-40B4-BE49-F238E27FC236}">
                <a16:creationId xmlns:a16="http://schemas.microsoft.com/office/drawing/2014/main" id="{8FFA472F-CB9A-40A2-B0CC-186149CB3678}"/>
              </a:ext>
            </a:extLst>
          </p:cNvPr>
          <p:cNvSpPr/>
          <p:nvPr/>
        </p:nvSpPr>
        <p:spPr>
          <a:xfrm>
            <a:off x="95647" y="1376329"/>
            <a:ext cx="8311505" cy="973600"/>
          </a:xfrm>
          <a:prstGeom prst="rect">
            <a:avLst/>
          </a:prstGeom>
        </p:spPr>
        <p:txBody>
          <a:bodyPr wrap="square">
            <a:spAutoFit/>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Delete button option is available only for *New Activity* which has not yet been submitted to the Bank</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152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6" name="Group 5"/>
          <p:cNvGrpSpPr/>
          <p:nvPr/>
        </p:nvGrpSpPr>
        <p:grpSpPr>
          <a:xfrm>
            <a:off x="21266" y="0"/>
            <a:ext cx="9145109" cy="819151"/>
            <a:chOff x="21266" y="0"/>
            <a:chExt cx="9145109" cy="819151"/>
          </a:xfrm>
        </p:grpSpPr>
        <p:pic>
          <p:nvPicPr>
            <p:cNvPr id="7" name="Picture 6"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p:cNvSpPr/>
          <p:nvPr/>
        </p:nvSpPr>
        <p:spPr>
          <a:xfrm>
            <a:off x="118023" y="879062"/>
            <a:ext cx="6179962"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CANCEL and MODIFICATION</a:t>
            </a:r>
          </a:p>
        </p:txBody>
      </p:sp>
      <p:pic>
        <p:nvPicPr>
          <p:cNvPr id="12" name="Picture 11">
            <a:extLst>
              <a:ext uri="{FF2B5EF4-FFF2-40B4-BE49-F238E27FC236}">
                <a16:creationId xmlns:a16="http://schemas.microsoft.com/office/drawing/2014/main" id="{135A6313-B121-4508-85EB-7BD4E7218AAB}"/>
              </a:ext>
            </a:extLst>
          </p:cNvPr>
          <p:cNvPicPr/>
          <p:nvPr/>
        </p:nvPicPr>
        <p:blipFill>
          <a:blip r:embed="rId5"/>
          <a:stretch>
            <a:fillRect/>
          </a:stretch>
        </p:blipFill>
        <p:spPr>
          <a:xfrm>
            <a:off x="118022" y="2061721"/>
            <a:ext cx="8919445" cy="4170403"/>
          </a:xfrm>
          <a:prstGeom prst="rect">
            <a:avLst/>
          </a:prstGeom>
        </p:spPr>
      </p:pic>
      <p:sp>
        <p:nvSpPr>
          <p:cNvPr id="4" name="Rectangle 3">
            <a:extLst>
              <a:ext uri="{FF2B5EF4-FFF2-40B4-BE49-F238E27FC236}">
                <a16:creationId xmlns:a16="http://schemas.microsoft.com/office/drawing/2014/main" id="{C074D5C9-0CE7-40E2-A743-C95BD35B9A7A}"/>
              </a:ext>
            </a:extLst>
          </p:cNvPr>
          <p:cNvSpPr/>
          <p:nvPr/>
        </p:nvSpPr>
        <p:spPr>
          <a:xfrm>
            <a:off x="292963" y="1264318"/>
            <a:ext cx="8646851" cy="871008"/>
          </a:xfrm>
          <a:prstGeom prst="rect">
            <a:avLst/>
          </a:prstGeom>
        </p:spPr>
        <p:txBody>
          <a:bodyPr wrap="square">
            <a:spAutoFit/>
          </a:bodyPr>
          <a:lstStyle/>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Cancelling a </a:t>
            </a:r>
            <a:r>
              <a:rPr lang="en-US" u="sng" dirty="0">
                <a:latin typeface="Calibri" panose="020F0502020204030204" pitchFamily="34" charset="0"/>
                <a:ea typeface="Calibri" panose="020F0502020204030204" pitchFamily="34" charset="0"/>
                <a:cs typeface="Times New Roman" panose="02020603050405020304" pitchFamily="18" charset="0"/>
              </a:rPr>
              <a:t>Cleared</a:t>
            </a:r>
            <a:r>
              <a:rPr lang="en-US" dirty="0">
                <a:latin typeface="Calibri" panose="020F0502020204030204" pitchFamily="34" charset="0"/>
                <a:ea typeface="Calibri" panose="020F0502020204030204" pitchFamily="34" charset="0"/>
                <a:cs typeface="Times New Roman" panose="02020603050405020304" pitchFamily="18" charset="0"/>
              </a:rPr>
              <a:t> activity</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Activities which are under*Pending Implementation* only are editable.. You may, in case of Cleared Activities,  modify or cancel them but they are not </a:t>
            </a:r>
            <a:r>
              <a:rPr lang="en-US" dirty="0" err="1">
                <a:latin typeface="Calibri" panose="020F0502020204030204" pitchFamily="34" charset="0"/>
                <a:ea typeface="Calibri" panose="020F0502020204030204" pitchFamily="34" charset="0"/>
                <a:cs typeface="Times New Roman" panose="02020603050405020304" pitchFamily="18" charset="0"/>
              </a:rPr>
              <a:t>deletable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434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6B4ECA-CB0D-4888-80FD-666A80B68E94}"/>
              </a:ext>
            </a:extLst>
          </p:cNvPr>
          <p:cNvPicPr>
            <a:picLocks noChangeAspect="1"/>
          </p:cNvPicPr>
          <p:nvPr/>
        </p:nvPicPr>
        <p:blipFill>
          <a:blip r:embed="rId3">
            <a:duotone>
              <a:schemeClr val="bg2">
                <a:shade val="45000"/>
                <a:satMod val="135000"/>
              </a:schemeClr>
              <a:prstClr val="white"/>
            </a:duotone>
          </a:blip>
          <a:stretch>
            <a:fillRect/>
          </a:stretch>
        </p:blipFill>
        <p:spPr>
          <a:xfrm>
            <a:off x="-38100" y="606730"/>
            <a:ext cx="9042400" cy="660537"/>
          </a:xfrm>
          <a:prstGeom prst="rect">
            <a:avLst/>
          </a:prstGeom>
        </p:spPr>
      </p:pic>
      <p:pic>
        <p:nvPicPr>
          <p:cNvPr id="3" name="Picture 2"/>
          <p:cNvPicPr>
            <a:picLocks noChangeAspect="1"/>
          </p:cNvPicPr>
          <p:nvPr/>
        </p:nvPicPr>
        <p:blipFill>
          <a:blip r:embed="rId4"/>
          <a:stretch>
            <a:fillRect/>
          </a:stretch>
        </p:blipFill>
        <p:spPr>
          <a:xfrm>
            <a:off x="393701" y="1939361"/>
            <a:ext cx="4869928" cy="3309118"/>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extLst>
              <p:ext uri="{D42A27DB-BD31-4B8C-83A1-F6EECF244321}">
                <p14:modId xmlns:p14="http://schemas.microsoft.com/office/powerpoint/2010/main" val="16525625"/>
              </p:ext>
            </p:extLst>
          </p:nvPr>
        </p:nvGraphicFramePr>
        <p:xfrm>
          <a:off x="5114108" y="1919766"/>
          <a:ext cx="2808516" cy="33548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5336176" y="2209257"/>
            <a:ext cx="333104" cy="461665"/>
          </a:xfrm>
          <a:prstGeom prst="rect">
            <a:avLst/>
          </a:prstGeom>
          <a:noFill/>
        </p:spPr>
        <p:txBody>
          <a:bodyPr wrap="square" rtlCol="0">
            <a:spAutoFit/>
          </a:bodyPr>
          <a:lstStyle/>
          <a:p>
            <a:r>
              <a:rPr lang="en-US" sz="2400" dirty="0">
                <a:solidFill>
                  <a:srgbClr val="C00000"/>
                </a:solidFill>
              </a:rPr>
              <a:t>1</a:t>
            </a:r>
          </a:p>
        </p:txBody>
      </p:sp>
      <p:sp>
        <p:nvSpPr>
          <p:cNvPr id="30" name="TextBox 29"/>
          <p:cNvSpPr txBox="1"/>
          <p:nvPr/>
        </p:nvSpPr>
        <p:spPr>
          <a:xfrm>
            <a:off x="5643154" y="2983230"/>
            <a:ext cx="333104" cy="461665"/>
          </a:xfrm>
          <a:prstGeom prst="rect">
            <a:avLst/>
          </a:prstGeom>
          <a:noFill/>
        </p:spPr>
        <p:txBody>
          <a:bodyPr wrap="square" rtlCol="0">
            <a:spAutoFit/>
          </a:bodyPr>
          <a:lstStyle/>
          <a:p>
            <a:r>
              <a:rPr lang="en-US" sz="2400" dirty="0">
                <a:solidFill>
                  <a:srgbClr val="C00000"/>
                </a:solidFill>
              </a:rPr>
              <a:t>2</a:t>
            </a:r>
          </a:p>
        </p:txBody>
      </p:sp>
      <p:sp>
        <p:nvSpPr>
          <p:cNvPr id="31" name="TextBox 30"/>
          <p:cNvSpPr txBox="1"/>
          <p:nvPr/>
        </p:nvSpPr>
        <p:spPr>
          <a:xfrm>
            <a:off x="5643154" y="3757205"/>
            <a:ext cx="333104" cy="461665"/>
          </a:xfrm>
          <a:prstGeom prst="rect">
            <a:avLst/>
          </a:prstGeom>
          <a:noFill/>
        </p:spPr>
        <p:txBody>
          <a:bodyPr wrap="square" rtlCol="0">
            <a:spAutoFit/>
          </a:bodyPr>
          <a:lstStyle/>
          <a:p>
            <a:r>
              <a:rPr lang="en-US" sz="2400" dirty="0">
                <a:solidFill>
                  <a:srgbClr val="C00000"/>
                </a:solidFill>
              </a:rPr>
              <a:t>3</a:t>
            </a:r>
          </a:p>
        </p:txBody>
      </p:sp>
      <p:sp>
        <p:nvSpPr>
          <p:cNvPr id="32" name="TextBox 31"/>
          <p:cNvSpPr txBox="1"/>
          <p:nvPr/>
        </p:nvSpPr>
        <p:spPr>
          <a:xfrm>
            <a:off x="5323114" y="4550774"/>
            <a:ext cx="333104" cy="461665"/>
          </a:xfrm>
          <a:prstGeom prst="rect">
            <a:avLst/>
          </a:prstGeom>
          <a:noFill/>
        </p:spPr>
        <p:txBody>
          <a:bodyPr wrap="square" rtlCol="0">
            <a:spAutoFit/>
          </a:bodyPr>
          <a:lstStyle/>
          <a:p>
            <a:r>
              <a:rPr lang="en-US" sz="2400" dirty="0">
                <a:solidFill>
                  <a:srgbClr val="C00000"/>
                </a:solidFill>
              </a:rPr>
              <a:t>4</a:t>
            </a:r>
          </a:p>
        </p:txBody>
      </p:sp>
      <p:sp>
        <p:nvSpPr>
          <p:cNvPr id="34" name="Titel 1"/>
          <p:cNvSpPr txBox="1">
            <a:spLocks/>
          </p:cNvSpPr>
          <p:nvPr/>
        </p:nvSpPr>
        <p:spPr bwMode="auto">
          <a:xfrm>
            <a:off x="5528934" y="1507042"/>
            <a:ext cx="2393690" cy="389906"/>
          </a:xfrm>
          <a:prstGeom prst="rect">
            <a:avLst/>
          </a:prstGeom>
          <a:solidFill>
            <a:schemeClr val="bg1"/>
          </a:solidFill>
          <a:ln>
            <a:noFill/>
          </a:ln>
          <a:effectLst/>
          <a:extLst>
            <a:ext uri="{FAA26D3D-D897-4be2-8F04-BA451C77F1D7}">
              <ma14:placeholderFlag xmlns="" xmlns:ma14="http://schemas.microsoft.com/office/mac/drawingml/2011/main"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13500" numCol="1" anchor="ctr"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algn="ctr"/>
            <a:r>
              <a:rPr lang="en-US" sz="1200" dirty="0">
                <a:solidFill>
                  <a:srgbClr val="FF0000"/>
                </a:solidFill>
                <a:latin typeface="Andes" panose="02000000000000000000" pitchFamily="50" charset="0"/>
                <a:ea typeface="Verdana" pitchFamily="34" charset="0"/>
                <a:cs typeface="Verdana" pitchFamily="34" charset="0"/>
              </a:rPr>
              <a:t>Automated Publication to 4 electronic outlets</a:t>
            </a:r>
          </a:p>
        </p:txBody>
      </p:sp>
      <p:sp>
        <p:nvSpPr>
          <p:cNvPr id="13" name="Right Arrow 12"/>
          <p:cNvSpPr/>
          <p:nvPr/>
        </p:nvSpPr>
        <p:spPr>
          <a:xfrm>
            <a:off x="3898901" y="3425017"/>
            <a:ext cx="1630034" cy="326951"/>
          </a:xfrm>
          <a:prstGeom prst="rightArrow">
            <a:avLst/>
          </a:prstGeom>
          <a:solidFill>
            <a:srgbClr val="C0000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dirty="0"/>
              <a:t>Automated Publication</a:t>
            </a:r>
          </a:p>
        </p:txBody>
      </p:sp>
      <p:sp>
        <p:nvSpPr>
          <p:cNvPr id="33" name="Rectangle 32"/>
          <p:cNvSpPr/>
          <p:nvPr/>
        </p:nvSpPr>
        <p:spPr>
          <a:xfrm>
            <a:off x="-38099" y="708856"/>
            <a:ext cx="8959850" cy="466281"/>
          </a:xfrm>
          <a:prstGeom prst="rect">
            <a:avLst/>
          </a:prstGeom>
        </p:spPr>
        <p:txBody>
          <a:bodyPr wrap="square">
            <a:spAutoFit/>
          </a:bodyPr>
          <a:lstStyle/>
          <a:p>
            <a:pPr algn="just">
              <a:lnSpc>
                <a:spcPct val="90000"/>
              </a:lnSpc>
              <a:spcBef>
                <a:spcPct val="0"/>
              </a:spcBef>
            </a:pPr>
            <a:r>
              <a:rPr lang="en-US" sz="2700" dirty="0">
                <a:solidFill>
                  <a:srgbClr val="660066"/>
                </a:solidFill>
                <a:effectLst>
                  <a:outerShdw blurRad="50800" dist="38100" dir="2700000" algn="tl" rotWithShape="0">
                    <a:prstClr val="black">
                      <a:alpha val="40000"/>
                    </a:prstClr>
                  </a:outerShdw>
                </a:effectLst>
                <a:latin typeface="+mj-lt"/>
                <a:ea typeface="+mj-ea"/>
                <a:cs typeface="+mj-cs"/>
              </a:rPr>
              <a:t>Automatic publication of Procurement Notices</a:t>
            </a:r>
          </a:p>
        </p:txBody>
      </p:sp>
    </p:spTree>
    <p:extLst>
      <p:ext uri="{BB962C8B-B14F-4D97-AF65-F5344CB8AC3E}">
        <p14:creationId xmlns:p14="http://schemas.microsoft.com/office/powerpoint/2010/main" val="2422396962"/>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0" y="857250"/>
            <a:ext cx="9144000" cy="585788"/>
          </a:xfrm>
          <a:prstGeom prst="rect">
            <a:avLst/>
          </a:prstGeom>
        </p:spPr>
      </p:pic>
      <p:sp>
        <p:nvSpPr>
          <p:cNvPr id="3" name="Rectangle 2"/>
          <p:cNvSpPr/>
          <p:nvPr/>
        </p:nvSpPr>
        <p:spPr>
          <a:xfrm>
            <a:off x="200025" y="907770"/>
            <a:ext cx="7892032" cy="507831"/>
          </a:xfrm>
          <a:prstGeom prst="rect">
            <a:avLst/>
          </a:prstGeom>
        </p:spPr>
        <p:txBody>
          <a:bodyPr wrap="none">
            <a:spAutoFit/>
          </a:bodyPr>
          <a:lstStyle/>
          <a:p>
            <a:r>
              <a:rPr lang="en-US" sz="2700" dirty="0">
                <a:solidFill>
                  <a:srgbClr val="660066"/>
                </a:solidFill>
                <a:effectLst>
                  <a:outerShdw blurRad="50800" dist="38100" dir="2700000" algn="tl" rotWithShape="0">
                    <a:prstClr val="black">
                      <a:alpha val="40000"/>
                    </a:prstClr>
                  </a:outerShdw>
                </a:effectLst>
                <a:latin typeface="+mj-lt"/>
                <a:ea typeface="+mj-ea"/>
                <a:cs typeface="+mj-cs"/>
              </a:rPr>
              <a:t>STEP : </a:t>
            </a:r>
            <a:r>
              <a:rPr lang="en-US" sz="2700" dirty="0">
                <a:solidFill>
                  <a:srgbClr val="00B0F0"/>
                </a:solidFill>
                <a:effectLst>
                  <a:outerShdw blurRad="50800" dist="38100" dir="2700000" algn="tl" rotWithShape="0">
                    <a:prstClr val="black">
                      <a:alpha val="40000"/>
                    </a:prstClr>
                  </a:outerShdw>
                </a:effectLst>
                <a:latin typeface="+mj-lt"/>
                <a:ea typeface="+mj-ea"/>
                <a:cs typeface="+mj-cs"/>
              </a:rPr>
              <a:t>Creating a Specific Procurement Notice</a:t>
            </a:r>
            <a:endParaRPr lang="en-US" sz="2700" dirty="0">
              <a:solidFill>
                <a:srgbClr val="660066"/>
              </a:solidFill>
              <a:effectLst>
                <a:outerShdw blurRad="50800" dist="38100" dir="2700000" algn="tl" rotWithShape="0">
                  <a:prstClr val="black">
                    <a:alpha val="40000"/>
                  </a:prstClr>
                </a:outerShdw>
              </a:effectLst>
              <a:latin typeface="+mj-lt"/>
              <a:ea typeface="+mj-ea"/>
              <a:cs typeface="+mj-cs"/>
            </a:endParaRPr>
          </a:p>
        </p:txBody>
      </p:sp>
      <p:sp>
        <p:nvSpPr>
          <p:cNvPr id="7" name="Oval 6"/>
          <p:cNvSpPr/>
          <p:nvPr/>
        </p:nvSpPr>
        <p:spPr bwMode="auto">
          <a:xfrm>
            <a:off x="1222513" y="5068957"/>
            <a:ext cx="626165" cy="98397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9" name="Group 8"/>
          <p:cNvGrpSpPr/>
          <p:nvPr/>
        </p:nvGrpSpPr>
        <p:grpSpPr>
          <a:xfrm>
            <a:off x="21266" y="0"/>
            <a:ext cx="9145109" cy="819151"/>
            <a:chOff x="21266" y="0"/>
            <a:chExt cx="9145109" cy="819151"/>
          </a:xfrm>
        </p:grpSpPr>
        <p:pic>
          <p:nvPicPr>
            <p:cNvPr id="10" name="Picture 8" descr="C:\Users\vijaykumarp\Desktop\ppt-bg.jpgppt-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5" name="Picture 4">
            <a:extLst>
              <a:ext uri="{FF2B5EF4-FFF2-40B4-BE49-F238E27FC236}">
                <a16:creationId xmlns:a16="http://schemas.microsoft.com/office/drawing/2014/main" id="{FC54DD9E-7DD3-44BB-BB46-192D1E1C8209}"/>
              </a:ext>
            </a:extLst>
          </p:cNvPr>
          <p:cNvPicPr>
            <a:picLocks noChangeAspect="1"/>
          </p:cNvPicPr>
          <p:nvPr/>
        </p:nvPicPr>
        <p:blipFill>
          <a:blip r:embed="rId5"/>
          <a:stretch>
            <a:fillRect/>
          </a:stretch>
        </p:blipFill>
        <p:spPr>
          <a:xfrm>
            <a:off x="457200" y="2241567"/>
            <a:ext cx="8029852" cy="3999745"/>
          </a:xfrm>
          <a:prstGeom prst="rect">
            <a:avLst/>
          </a:prstGeom>
        </p:spPr>
      </p:pic>
      <p:sp>
        <p:nvSpPr>
          <p:cNvPr id="13" name="Rectangle 12">
            <a:extLst>
              <a:ext uri="{FF2B5EF4-FFF2-40B4-BE49-F238E27FC236}">
                <a16:creationId xmlns:a16="http://schemas.microsoft.com/office/drawing/2014/main" id="{4441EF2C-D37F-4245-90C9-E4F37AF9013D}"/>
              </a:ext>
            </a:extLst>
          </p:cNvPr>
          <p:cNvSpPr/>
          <p:nvPr/>
        </p:nvSpPr>
        <p:spPr>
          <a:xfrm>
            <a:off x="200025" y="1580515"/>
            <a:ext cx="8391082" cy="676467"/>
          </a:xfrm>
          <a:prstGeom prst="rect">
            <a:avLst/>
          </a:prstGeom>
        </p:spPr>
        <p:txBody>
          <a:bodyPr wrap="square">
            <a:spAutoFit/>
          </a:bodyPr>
          <a:lstStyle/>
          <a:p>
            <a:pPr marL="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Click on the </a:t>
            </a:r>
            <a:r>
              <a:rPr lang="en-US" sz="1200" u="sng" dirty="0">
                <a:latin typeface="Calibri" panose="020F0502020204030204" pitchFamily="34" charset="0"/>
                <a:ea typeface="Calibri" panose="020F0502020204030204" pitchFamily="34" charset="0"/>
                <a:cs typeface="Times New Roman" panose="02020603050405020304" pitchFamily="18" charset="0"/>
              </a:rPr>
              <a:t>Terms of Reference which is the first step on the Roadmap..   Once this stage is completed a Green </a:t>
            </a:r>
            <a:r>
              <a:rPr lang="en-US" sz="1200" u="sng" dirty="0">
                <a:solidFill>
                  <a:schemeClr val="accent2">
                    <a:lumMod val="75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1200"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u="sng" dirty="0">
                <a:latin typeface="Calibri" panose="020F0502020204030204" pitchFamily="34" charset="0"/>
                <a:ea typeface="Calibri" panose="020F0502020204030204" pitchFamily="34" charset="0"/>
                <a:cs typeface="Times New Roman" panose="02020603050405020304" pitchFamily="18" charset="0"/>
              </a:rPr>
              <a:t>is formed which then allows us to move on similarly on the Roadmap.. Kindly ensure that the Actual Date is captured against each step in the roadmap prior to taking action on the next step.</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516751"/>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7192392-1400-451F-8DF2-B44BD0D9DDB7}"/>
              </a:ext>
            </a:extLst>
          </p:cNvPr>
          <p:cNvPicPr>
            <a:picLocks noGrp="1" noChangeAspect="1"/>
          </p:cNvPicPr>
          <p:nvPr>
            <p:ph idx="1"/>
          </p:nvPr>
        </p:nvPicPr>
        <p:blipFill>
          <a:blip r:embed="rId2"/>
          <a:stretch>
            <a:fillRect/>
          </a:stretch>
        </p:blipFill>
        <p:spPr>
          <a:xfrm>
            <a:off x="925033" y="1988571"/>
            <a:ext cx="7081283" cy="3725100"/>
          </a:xfrm>
          <a:prstGeom prst="rect">
            <a:avLst/>
          </a:prstGeom>
        </p:spPr>
      </p:pic>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5">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5897768"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Procurement roadmap</a:t>
            </a:r>
          </a:p>
        </p:txBody>
      </p:sp>
    </p:spTree>
    <p:extLst>
      <p:ext uri="{BB962C8B-B14F-4D97-AF65-F5344CB8AC3E}">
        <p14:creationId xmlns:p14="http://schemas.microsoft.com/office/powerpoint/2010/main" val="483042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3364896"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datasheet</a:t>
            </a:r>
          </a:p>
        </p:txBody>
      </p:sp>
      <p:pic>
        <p:nvPicPr>
          <p:cNvPr id="13" name="Content Placeholder 4">
            <a:extLst>
              <a:ext uri="{FF2B5EF4-FFF2-40B4-BE49-F238E27FC236}">
                <a16:creationId xmlns:a16="http://schemas.microsoft.com/office/drawing/2014/main" id="{9406AE81-F7DB-40FA-9B61-F0C4E0A5D3CE}"/>
              </a:ext>
            </a:extLst>
          </p:cNvPr>
          <p:cNvPicPr>
            <a:picLocks noGrp="1" noChangeAspect="1"/>
          </p:cNvPicPr>
          <p:nvPr>
            <p:ph idx="1"/>
          </p:nvPr>
        </p:nvPicPr>
        <p:blipFill>
          <a:blip r:embed="rId5"/>
          <a:stretch>
            <a:fillRect/>
          </a:stretch>
        </p:blipFill>
        <p:spPr>
          <a:xfrm>
            <a:off x="357188" y="1912389"/>
            <a:ext cx="8478837" cy="3958734"/>
          </a:xfrm>
          <a:prstGeom prst="rect">
            <a:avLst/>
          </a:prstGeom>
        </p:spPr>
      </p:pic>
    </p:spTree>
    <p:extLst>
      <p:ext uri="{BB962C8B-B14F-4D97-AF65-F5344CB8AC3E}">
        <p14:creationId xmlns:p14="http://schemas.microsoft.com/office/powerpoint/2010/main" val="2982900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8187049"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In-Process activities</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697039"/>
            <a:ext cx="8478837" cy="3130993"/>
          </a:xfrm>
        </p:spPr>
        <p:txBody>
          <a:bodyPr/>
          <a:lstStyle/>
          <a:p>
            <a:pPr indent="0"/>
            <a:r>
              <a:rPr lang="en-US" sz="1600" b="1" dirty="0"/>
              <a:t>In-Process activities</a:t>
            </a:r>
            <a:r>
              <a:rPr lang="en-US" sz="1600" dirty="0"/>
              <a:t> are activities which are subject to </a:t>
            </a:r>
            <a:r>
              <a:rPr lang="en-US" sz="1600" b="1" u="sng" dirty="0"/>
              <a:t>Prior Review ONLY </a:t>
            </a:r>
            <a:r>
              <a:rPr lang="en-US" sz="1600" dirty="0"/>
              <a:t>in which the borrower started the procurement process without first entering it in STEP and these activities need to be included as a part of the STEP Procurement Plan.   </a:t>
            </a:r>
          </a:p>
          <a:p>
            <a:r>
              <a:rPr lang="en-US" sz="1600" b="1" dirty="0"/>
              <a:t>Please note </a:t>
            </a:r>
            <a:r>
              <a:rPr lang="en-US" sz="1600" dirty="0"/>
              <a:t>that as part of the activity creation (or Regularization), Borrowers will need to </a:t>
            </a:r>
          </a:p>
          <a:p>
            <a:pPr marL="774700" lvl="3"/>
            <a:r>
              <a:rPr lang="en-US" sz="1600" dirty="0"/>
              <a:t>Create a modification to the Procurement Plan by creating/copying an activity, as well as </a:t>
            </a:r>
          </a:p>
          <a:p>
            <a:pPr marL="774700" lvl="3"/>
            <a:r>
              <a:rPr lang="en-US" sz="1600" dirty="0"/>
              <a:t>Submit the justification and endorsement for Accredited Procurement Specialist (APS) and Task Team Leader’s (TTL) acceptance explaining why the activity/s being added to the procurement plan are not starting at the first stage of the roadmap. </a:t>
            </a:r>
          </a:p>
        </p:txBody>
      </p:sp>
    </p:spTree>
    <p:extLst>
      <p:ext uri="{BB962C8B-B14F-4D97-AF65-F5344CB8AC3E}">
        <p14:creationId xmlns:p14="http://schemas.microsoft.com/office/powerpoint/2010/main" val="28391146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8187049"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In-Process activities</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697039"/>
            <a:ext cx="8478837" cy="1494030"/>
          </a:xfrm>
        </p:spPr>
        <p:txBody>
          <a:bodyPr/>
          <a:lstStyle/>
          <a:p>
            <a:pPr indent="0">
              <a:lnSpc>
                <a:spcPct val="100000"/>
              </a:lnSpc>
              <a:spcBef>
                <a:spcPts val="600"/>
              </a:spcBef>
            </a:pPr>
            <a:r>
              <a:rPr lang="en-US" sz="1600" u="sng" dirty="0"/>
              <a:t>Borrower View / Process &amp; Actions: </a:t>
            </a:r>
          </a:p>
          <a:p>
            <a:pPr indent="0">
              <a:lnSpc>
                <a:spcPct val="100000"/>
              </a:lnSpc>
              <a:spcBef>
                <a:spcPts val="0"/>
              </a:spcBef>
            </a:pPr>
            <a:endParaRPr lang="en-US" sz="1600" dirty="0"/>
          </a:p>
          <a:p>
            <a:pPr marL="628650" indent="-285750" algn="just">
              <a:lnSpc>
                <a:spcPct val="100000"/>
              </a:lnSpc>
              <a:spcBef>
                <a:spcPts val="0"/>
              </a:spcBef>
              <a:buFont typeface="Arial" panose="020B0604020202020204" pitchFamily="34" charset="0"/>
              <a:buChar char="•"/>
            </a:pPr>
            <a:r>
              <a:rPr lang="en-US" sz="1600" dirty="0"/>
              <a:t>Borrower should access the system and (i) create a new activity within the Procurement Plan, or (ii) use the “Copy Activity” functionality of an existing activity. If “Copy Activity” function is used, please remember to Cancel the “original” one once it has been copied.   </a:t>
            </a:r>
          </a:p>
          <a:p>
            <a:endParaRPr lang="en-US" dirty="0"/>
          </a:p>
        </p:txBody>
      </p:sp>
      <p:pic>
        <p:nvPicPr>
          <p:cNvPr id="10" name="Picture 9">
            <a:extLst>
              <a:ext uri="{FF2B5EF4-FFF2-40B4-BE49-F238E27FC236}">
                <a16:creationId xmlns:a16="http://schemas.microsoft.com/office/drawing/2014/main" id="{7D928DD2-1A63-4F8B-83CC-4462727B25C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2432" y="3312137"/>
            <a:ext cx="7725747" cy="2936325"/>
          </a:xfrm>
          <a:prstGeom prst="rect">
            <a:avLst/>
          </a:prstGeom>
          <a:noFill/>
          <a:ln>
            <a:noFill/>
          </a:ln>
        </p:spPr>
      </p:pic>
    </p:spTree>
    <p:extLst>
      <p:ext uri="{BB962C8B-B14F-4D97-AF65-F5344CB8AC3E}">
        <p14:creationId xmlns:p14="http://schemas.microsoft.com/office/powerpoint/2010/main" val="39669141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8187049"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In-Process activities</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697038"/>
            <a:ext cx="8478837" cy="1204782"/>
          </a:xfrm>
        </p:spPr>
        <p:txBody>
          <a:bodyPr/>
          <a:lstStyle/>
          <a:p>
            <a:pPr marL="628650" lvl="0" indent="-285750" algn="just">
              <a:lnSpc>
                <a:spcPct val="100000"/>
              </a:lnSpc>
              <a:spcBef>
                <a:spcPts val="0"/>
              </a:spcBef>
              <a:buFont typeface="Arial" panose="020B0604020202020204" pitchFamily="34" charset="0"/>
              <a:buChar char="•"/>
            </a:pPr>
            <a:r>
              <a:rPr lang="en-US" sz="1400" dirty="0"/>
              <a:t>Within the “Key Details” section (see point A) of the activity, the Borrower will find at the bottom of the page the selection box “Activity is In-Process”, which should be selected.</a:t>
            </a:r>
          </a:p>
          <a:p>
            <a:pPr marL="628650" indent="-285750" algn="just">
              <a:lnSpc>
                <a:spcPct val="100000"/>
              </a:lnSpc>
              <a:spcBef>
                <a:spcPts val="0"/>
              </a:spcBef>
              <a:buFont typeface="Arial" panose="020B0604020202020204" pitchFamily="34" charset="0"/>
              <a:buChar char="•"/>
            </a:pPr>
            <a:r>
              <a:rPr lang="en-US" sz="1400" dirty="0"/>
              <a:t>Once selected, Borrower needs to enter a justification (brief description) explaining why the activity is being added to the procurement plan by not starting at the first stage (see point B). </a:t>
            </a:r>
            <a:r>
              <a:rPr lang="en-US" sz="1400" u="sng" dirty="0"/>
              <a:t>Please note that this is a mandatory field. </a:t>
            </a:r>
            <a:r>
              <a:rPr lang="en-US" sz="1600" dirty="0"/>
              <a:t>   </a:t>
            </a:r>
          </a:p>
          <a:p>
            <a:endParaRPr lang="en-US" dirty="0"/>
          </a:p>
        </p:txBody>
      </p:sp>
      <p:pic>
        <p:nvPicPr>
          <p:cNvPr id="11" name="Picture 10">
            <a:extLst>
              <a:ext uri="{FF2B5EF4-FFF2-40B4-BE49-F238E27FC236}">
                <a16:creationId xmlns:a16="http://schemas.microsoft.com/office/drawing/2014/main" id="{367796A4-B64C-4C1B-9BCA-1ABEBD7CF5E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7036" y="3060442"/>
            <a:ext cx="7128587" cy="3474298"/>
          </a:xfrm>
          <a:prstGeom prst="rect">
            <a:avLst/>
          </a:prstGeom>
          <a:noFill/>
          <a:ln>
            <a:noFill/>
          </a:ln>
        </p:spPr>
      </p:pic>
    </p:spTree>
    <p:extLst>
      <p:ext uri="{BB962C8B-B14F-4D97-AF65-F5344CB8AC3E}">
        <p14:creationId xmlns:p14="http://schemas.microsoft.com/office/powerpoint/2010/main" val="40392460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8187049"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In-Process activities</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697038"/>
            <a:ext cx="8077685" cy="4281900"/>
          </a:xfrm>
        </p:spPr>
        <p:txBody>
          <a:bodyPr/>
          <a:lstStyle/>
          <a:p>
            <a:pPr marL="628650" lvl="0" indent="-285750">
              <a:lnSpc>
                <a:spcPct val="100000"/>
              </a:lnSpc>
              <a:spcBef>
                <a:spcPts val="0"/>
              </a:spcBef>
              <a:buFont typeface="Arial" panose="020B0604020202020204" pitchFamily="34" charset="0"/>
              <a:buChar char="•"/>
            </a:pPr>
            <a:r>
              <a:rPr lang="en-US" sz="1600" dirty="0"/>
              <a:t>Borrower can request as many “Regularizations” or “Activity In-Process” as long the justification is valid for all of them. </a:t>
            </a:r>
          </a:p>
          <a:p>
            <a:pPr lvl="0" indent="0">
              <a:lnSpc>
                <a:spcPct val="100000"/>
              </a:lnSpc>
              <a:spcBef>
                <a:spcPts val="0"/>
              </a:spcBef>
            </a:pPr>
            <a:r>
              <a:rPr lang="en-US" sz="1600" dirty="0"/>
              <a:t> </a:t>
            </a:r>
          </a:p>
          <a:p>
            <a:pPr marL="628650" lvl="0" indent="-285750">
              <a:lnSpc>
                <a:spcPct val="100000"/>
              </a:lnSpc>
              <a:spcBef>
                <a:spcPts val="0"/>
              </a:spcBef>
              <a:buFont typeface="Arial" panose="020B0604020202020204" pitchFamily="34" charset="0"/>
              <a:buChar char="•"/>
            </a:pPr>
            <a:r>
              <a:rPr lang="en-US" sz="1600" dirty="0"/>
              <a:t>Once the Borrower has “Regularized” the activity/s, Borrower should go to the “Review” tab of the Procurement Plan and prepare the e-mail that will be send to the Bank for No Objection. </a:t>
            </a:r>
          </a:p>
          <a:p>
            <a:pPr marL="628650" indent="-285750">
              <a:lnSpc>
                <a:spcPct val="100000"/>
              </a:lnSpc>
              <a:spcBef>
                <a:spcPts val="0"/>
              </a:spcBef>
              <a:buFont typeface="Arial" panose="020B0604020202020204" pitchFamily="34" charset="0"/>
              <a:buChar char="•"/>
            </a:pPr>
            <a:endParaRPr lang="en-US" sz="1600" dirty="0"/>
          </a:p>
          <a:p>
            <a:pPr marL="628650" lvl="0" indent="-285750">
              <a:lnSpc>
                <a:spcPct val="100000"/>
              </a:lnSpc>
              <a:spcBef>
                <a:spcPts val="0"/>
              </a:spcBef>
              <a:buFont typeface="Arial" panose="020B0604020202020204" pitchFamily="34" charset="0"/>
              <a:buChar char="•"/>
            </a:pPr>
            <a:r>
              <a:rPr lang="en-US" sz="1600" dirty="0"/>
              <a:t>Borrower should enter the text of the e-mail (</a:t>
            </a:r>
            <a:r>
              <a:rPr lang="en-US" sz="1600" u="sng" dirty="0"/>
              <a:t>see point C on the next slide</a:t>
            </a:r>
            <a:r>
              <a:rPr lang="en-US" sz="1600" dirty="0"/>
              <a:t>) and as part of the process, </a:t>
            </a:r>
            <a:r>
              <a:rPr lang="en-US" sz="1600" u="sng" dirty="0"/>
              <a:t>Borrower should endorse a document that includes the Justification/Endorsement from the </a:t>
            </a:r>
            <a:r>
              <a:rPr lang="en-US" sz="1600" b="1" u="sng" dirty="0"/>
              <a:t>Project Director/Coordinator</a:t>
            </a:r>
            <a:r>
              <a:rPr lang="en-US" sz="1600" u="sng" dirty="0"/>
              <a:t> indicating the reason / justification why the activity should be “Regularized”.</a:t>
            </a:r>
            <a:r>
              <a:rPr lang="en-US" sz="1600" dirty="0"/>
              <a:t>  Please note that this endorsement document is mandatory.  </a:t>
            </a:r>
          </a:p>
          <a:p>
            <a:pPr marL="628650" indent="-285750">
              <a:lnSpc>
                <a:spcPct val="100000"/>
              </a:lnSpc>
              <a:spcBef>
                <a:spcPts val="0"/>
              </a:spcBef>
              <a:buFont typeface="Arial" panose="020B0604020202020204" pitchFamily="34" charset="0"/>
              <a:buChar char="•"/>
            </a:pPr>
            <a:endParaRPr lang="en-US" sz="1600" dirty="0"/>
          </a:p>
          <a:p>
            <a:pPr marL="628650" indent="-285750">
              <a:lnSpc>
                <a:spcPct val="100000"/>
              </a:lnSpc>
              <a:spcBef>
                <a:spcPts val="0"/>
              </a:spcBef>
              <a:buFont typeface="Arial" panose="020B0604020202020204" pitchFamily="34" charset="0"/>
              <a:buChar char="•"/>
            </a:pPr>
            <a:r>
              <a:rPr lang="en-US" sz="1600" b="1" u="sng" dirty="0"/>
              <a:t>Please note that without this document, the Borrower will not be able to send this request to the Bank</a:t>
            </a:r>
            <a:r>
              <a:rPr lang="en-US" sz="1600" b="1" dirty="0"/>
              <a:t>; the buttons will not be “active” for submission. </a:t>
            </a:r>
          </a:p>
          <a:p>
            <a:endParaRPr lang="en-US" dirty="0"/>
          </a:p>
        </p:txBody>
      </p:sp>
    </p:spTree>
    <p:extLst>
      <p:ext uri="{BB962C8B-B14F-4D97-AF65-F5344CB8AC3E}">
        <p14:creationId xmlns:p14="http://schemas.microsoft.com/office/powerpoint/2010/main" val="447809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8187049"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In-Process activities</a:t>
            </a:r>
          </a:p>
        </p:txBody>
      </p:sp>
      <p:pic>
        <p:nvPicPr>
          <p:cNvPr id="10" name="Picture 9">
            <a:extLst>
              <a:ext uri="{FF2B5EF4-FFF2-40B4-BE49-F238E27FC236}">
                <a16:creationId xmlns:a16="http://schemas.microsoft.com/office/drawing/2014/main" id="{642F069D-FC2E-4CFB-84C0-0741B0C1AD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9918" y="1531771"/>
            <a:ext cx="7809723" cy="5036979"/>
          </a:xfrm>
          <a:prstGeom prst="rect">
            <a:avLst/>
          </a:prstGeom>
          <a:noFill/>
          <a:ln>
            <a:noFill/>
          </a:ln>
        </p:spPr>
      </p:pic>
    </p:spTree>
    <p:extLst>
      <p:ext uri="{BB962C8B-B14F-4D97-AF65-F5344CB8AC3E}">
        <p14:creationId xmlns:p14="http://schemas.microsoft.com/office/powerpoint/2010/main" val="11548629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7007175"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Check Entries</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p:txBody>
          <a:bodyPr/>
          <a:lstStyle/>
          <a:p>
            <a:pPr>
              <a:spcBef>
                <a:spcPts val="300"/>
              </a:spcBef>
              <a:spcAft>
                <a:spcPts val="300"/>
              </a:spcAft>
            </a:pPr>
            <a:r>
              <a:rPr lang="en-US" b="1" dirty="0">
                <a:latin typeface="Segoe UI" panose="020B0502040204020203" pitchFamily="34" charset="0"/>
                <a:ea typeface="Calibri" panose="020F0502020204030204" pitchFamily="34" charset="0"/>
                <a:cs typeface="Segoe UI" panose="020B0502040204020203" pitchFamily="34" charset="0"/>
              </a:rPr>
              <a:t>A new Check Entries feature </a:t>
            </a:r>
            <a:r>
              <a:rPr lang="en-US" dirty="0">
                <a:latin typeface="Segoe UI" panose="020B0502040204020203" pitchFamily="34" charset="0"/>
                <a:ea typeface="Calibri" panose="020F0502020204030204" pitchFamily="34" charset="0"/>
                <a:cs typeface="Segoe UI" panose="020B0502040204020203" pitchFamily="34" charset="0"/>
              </a:rPr>
              <a:t>has been implemented to indicate completeness of a process.</a:t>
            </a:r>
          </a:p>
          <a:p>
            <a:pPr marL="171450" indent="-171450">
              <a:spcBef>
                <a:spcPts val="300"/>
              </a:spcBef>
              <a:spcAft>
                <a:spcPts val="300"/>
              </a:spcAft>
              <a:buFont typeface="Arial" panose="020B0604020202020204" pitchFamily="34" charset="0"/>
              <a:buChar char="•"/>
            </a:pPr>
            <a:r>
              <a:rPr lang="en-US" dirty="0">
                <a:latin typeface="Segoe UI" panose="020B0502040204020203" pitchFamily="34" charset="0"/>
                <a:ea typeface="Calibri" panose="020F0502020204030204" pitchFamily="34" charset="0"/>
                <a:cs typeface="Segoe UI" panose="020B0502040204020203" pitchFamily="34" charset="0"/>
              </a:rPr>
              <a:t>Users will now be able to see which sections are complete and which are missing information highlighted.</a:t>
            </a:r>
          </a:p>
          <a:p>
            <a:pPr marL="171450" indent="-171450">
              <a:spcBef>
                <a:spcPts val="300"/>
              </a:spcBef>
              <a:spcAft>
                <a:spcPts val="300"/>
              </a:spcAft>
              <a:buFont typeface="Arial" panose="020B0604020202020204" pitchFamily="34" charset="0"/>
              <a:buChar char="•"/>
            </a:pPr>
            <a:r>
              <a:rPr lang="en-US" dirty="0">
                <a:latin typeface="Segoe UI" panose="020B0502040204020203" pitchFamily="34" charset="0"/>
                <a:ea typeface="Calibri" panose="020F0502020204030204" pitchFamily="34" charset="0"/>
                <a:cs typeface="Segoe UI" panose="020B0502040204020203" pitchFamily="34" charset="0"/>
              </a:rPr>
              <a:t>Clicking on a red highlighted item will take the user to that section and highlight what's missing.</a:t>
            </a:r>
          </a:p>
          <a:p>
            <a:pPr marL="171450" indent="-171450">
              <a:spcBef>
                <a:spcPts val="300"/>
              </a:spcBef>
              <a:spcAft>
                <a:spcPts val="300"/>
              </a:spcAft>
              <a:buFont typeface="Arial" panose="020B0604020202020204" pitchFamily="34" charset="0"/>
              <a:buChar char="•"/>
            </a:pPr>
            <a:r>
              <a:rPr lang="en-US" dirty="0">
                <a:latin typeface="Segoe UI" panose="020B0502040204020203" pitchFamily="34" charset="0"/>
                <a:ea typeface="Calibri" panose="020F0502020204030204" pitchFamily="34" charset="0"/>
                <a:cs typeface="Segoe UI" panose="020B0502040204020203" pitchFamily="34" charset="0"/>
              </a:rPr>
              <a:t>Once all the required data for a section has been entered, the indicator beside that section </a:t>
            </a:r>
            <a:r>
              <a:rPr lang="en-US" b="1" u="sng" dirty="0">
                <a:latin typeface="Segoe UI" panose="020B0502040204020203" pitchFamily="34" charset="0"/>
                <a:ea typeface="Calibri" panose="020F0502020204030204" pitchFamily="34" charset="0"/>
                <a:cs typeface="Segoe UI" panose="020B0502040204020203" pitchFamily="34" charset="0"/>
              </a:rPr>
              <a:t>will turn green</a:t>
            </a:r>
          </a:p>
          <a:p>
            <a:endParaRPr lang="en-US" dirty="0"/>
          </a:p>
        </p:txBody>
      </p:sp>
    </p:spTree>
    <p:extLst>
      <p:ext uri="{BB962C8B-B14F-4D97-AF65-F5344CB8AC3E}">
        <p14:creationId xmlns:p14="http://schemas.microsoft.com/office/powerpoint/2010/main" val="4151130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705866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Roadmap STEPS</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433688"/>
            <a:ext cx="8478837" cy="5042613"/>
          </a:xfrm>
        </p:spPr>
        <p:txBody>
          <a:bodyPr/>
          <a:lstStyle/>
          <a:p>
            <a:pPr>
              <a:spcBef>
                <a:spcPts val="300"/>
              </a:spcBef>
              <a:spcAft>
                <a:spcPts val="300"/>
              </a:spcAft>
            </a:pPr>
            <a:r>
              <a:rPr lang="en-US" dirty="0">
                <a:latin typeface="Segoe UI" panose="020B0502040204020203" pitchFamily="34" charset="0"/>
                <a:ea typeface="Calibri" panose="020F0502020204030204" pitchFamily="34" charset="0"/>
                <a:cs typeface="Segoe UI" panose="020B0502040204020203" pitchFamily="34" charset="0"/>
              </a:rPr>
              <a:t>All roadmap steps have been redesigned for ease of data entry and navigation</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New ‘Documents’ tab </a:t>
            </a:r>
            <a:r>
              <a:rPr lang="en-US" dirty="0">
                <a:latin typeface="Segoe UI" panose="020B0502040204020203" pitchFamily="34" charset="0"/>
                <a:ea typeface="Calibri" panose="020F0502020204030204" pitchFamily="34" charset="0"/>
                <a:cs typeface="Segoe UI" panose="020B0502040204020203" pitchFamily="34" charset="0"/>
              </a:rPr>
              <a:t>– All document related functionality has been moved to a ‘Documents’ tab within each step</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New ‘Datasheet’ tab </a:t>
            </a:r>
            <a:r>
              <a:rPr lang="en-US" dirty="0">
                <a:latin typeface="Segoe UI" panose="020B0502040204020203" pitchFamily="34" charset="0"/>
                <a:ea typeface="Calibri" panose="020F0502020204030204" pitchFamily="34" charset="0"/>
                <a:cs typeface="Segoe UI" panose="020B0502040204020203" pitchFamily="34" charset="0"/>
              </a:rPr>
              <a:t>– All datasheet related functionality has been moved to a ‘Datasheet’ tab within each step</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New ‘Review’ tab </a:t>
            </a:r>
            <a:r>
              <a:rPr lang="en-US" dirty="0">
                <a:latin typeface="Segoe UI" panose="020B0502040204020203" pitchFamily="34" charset="0"/>
                <a:ea typeface="Calibri" panose="020F0502020204030204" pitchFamily="34" charset="0"/>
                <a:cs typeface="Segoe UI" panose="020B0502040204020203" pitchFamily="34" charset="0"/>
              </a:rPr>
              <a:t>– All review actions and communications have been moved to the ‘Review’ tab within each step</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Indicator for complete steps </a:t>
            </a:r>
            <a:r>
              <a:rPr lang="en-US" dirty="0">
                <a:latin typeface="Segoe UI" panose="020B0502040204020203" pitchFamily="34" charset="0"/>
                <a:ea typeface="Calibri" panose="020F0502020204030204" pitchFamily="34" charset="0"/>
                <a:cs typeface="Segoe UI" panose="020B0502040204020203" pitchFamily="34" charset="0"/>
              </a:rPr>
              <a:t>– After Bank gives No Objection to a step, the indicator beside the step on the roadmap would show green</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Indicator for in progress steps</a:t>
            </a:r>
            <a:r>
              <a:rPr lang="en-US" dirty="0">
                <a:latin typeface="Segoe UI" panose="020B0502040204020203" pitchFamily="34" charset="0"/>
                <a:ea typeface="Calibri" panose="020F0502020204030204" pitchFamily="34" charset="0"/>
                <a:cs typeface="Segoe UI" panose="020B0502040204020203" pitchFamily="34" charset="0"/>
              </a:rPr>
              <a:t> – When user starts working on a step, the indicator beside the step on the roadmap would show blue</a:t>
            </a:r>
          </a:p>
          <a:p>
            <a:endParaRPr lang="en-US" dirty="0"/>
          </a:p>
        </p:txBody>
      </p:sp>
    </p:spTree>
    <p:extLst>
      <p:ext uri="{BB962C8B-B14F-4D97-AF65-F5344CB8AC3E}">
        <p14:creationId xmlns:p14="http://schemas.microsoft.com/office/powerpoint/2010/main" val="1699304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160721" y="4433243"/>
            <a:ext cx="542105" cy="189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7702826" y="983974"/>
            <a:ext cx="1441174" cy="1987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5" name="Group 14"/>
          <p:cNvGrpSpPr/>
          <p:nvPr/>
        </p:nvGrpSpPr>
        <p:grpSpPr>
          <a:xfrm>
            <a:off x="21266" y="0"/>
            <a:ext cx="9145109" cy="819151"/>
            <a:chOff x="21266" y="0"/>
            <a:chExt cx="9145109" cy="819151"/>
          </a:xfrm>
        </p:grpSpPr>
        <p:pic>
          <p:nvPicPr>
            <p:cNvPr id="16"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8" name="Picture 17">
            <a:extLst>
              <a:ext uri="{FF2B5EF4-FFF2-40B4-BE49-F238E27FC236}">
                <a16:creationId xmlns:a16="http://schemas.microsoft.com/office/drawing/2014/main" id="{B953E9EE-481E-4877-BB1C-7818CBFEF309}"/>
              </a:ext>
            </a:extLst>
          </p:cNvPr>
          <p:cNvPicPr>
            <a:picLocks noChangeAspect="1"/>
          </p:cNvPicPr>
          <p:nvPr/>
        </p:nvPicPr>
        <p:blipFill>
          <a:blip r:embed="rId4">
            <a:duotone>
              <a:schemeClr val="bg2">
                <a:shade val="45000"/>
                <a:satMod val="135000"/>
              </a:schemeClr>
              <a:prstClr val="white"/>
            </a:duotone>
          </a:blip>
          <a:stretch>
            <a:fillRect/>
          </a:stretch>
        </p:blipFill>
        <p:spPr>
          <a:xfrm>
            <a:off x="0" y="746308"/>
            <a:ext cx="9144000" cy="660537"/>
          </a:xfrm>
          <a:prstGeom prst="rect">
            <a:avLst/>
          </a:prstGeom>
        </p:spPr>
      </p:pic>
      <p:sp>
        <p:nvSpPr>
          <p:cNvPr id="4" name="Rectangle 3">
            <a:extLst>
              <a:ext uri="{FF2B5EF4-FFF2-40B4-BE49-F238E27FC236}">
                <a16:creationId xmlns:a16="http://schemas.microsoft.com/office/drawing/2014/main" id="{AD3BC92E-0CAD-4232-87AC-4C4CF10047DC}"/>
              </a:ext>
            </a:extLst>
          </p:cNvPr>
          <p:cNvSpPr/>
          <p:nvPr/>
        </p:nvSpPr>
        <p:spPr>
          <a:xfrm>
            <a:off x="-44206" y="889382"/>
            <a:ext cx="3913251"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Online resources</a:t>
            </a:r>
          </a:p>
        </p:txBody>
      </p:sp>
      <p:sp>
        <p:nvSpPr>
          <p:cNvPr id="5" name="Rectangle 4">
            <a:extLst>
              <a:ext uri="{FF2B5EF4-FFF2-40B4-BE49-F238E27FC236}">
                <a16:creationId xmlns:a16="http://schemas.microsoft.com/office/drawing/2014/main" id="{E9C067B1-8F2E-49D8-86E8-28C3E5100310}"/>
              </a:ext>
            </a:extLst>
          </p:cNvPr>
          <p:cNvSpPr/>
          <p:nvPr/>
        </p:nvSpPr>
        <p:spPr>
          <a:xfrm>
            <a:off x="-6932" y="1435100"/>
            <a:ext cx="8922332" cy="2128596"/>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This presentation provides an overview of the capabilities and functionality of the Bank’s new Procurement Planning and Tracking System STEP – Systematic Tracking of Exchanges in Procurement. It is an introduction to the system and its value proposition, providing an overview view of the system framework, core features, and functionality. </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More information on STEP implementation timelines, support teams, and other learning resources are available on the Bank’s website link given below. </a:t>
            </a:r>
          </a:p>
          <a:p>
            <a:pPr marL="285750" indent="-285750">
              <a:lnSpc>
                <a:spcPct val="107000"/>
              </a:lnSpc>
              <a:spcBef>
                <a:spcPts val="0"/>
              </a:spcBef>
              <a:spcAft>
                <a:spcPts val="800"/>
              </a:spcAft>
              <a:buFont typeface="Arial" panose="020B0604020202020204" pitchFamily="34" charset="0"/>
              <a:buChar char="•"/>
            </a:pPr>
            <a:r>
              <a:rPr lang="en-US" dirty="0">
                <a:hlinkClick r:id="rId5"/>
              </a:rPr>
              <a:t>https://wbnpf.procurementinet.org/e-learning-programs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7" name="Picture 1" descr="image001">
            <a:extLst>
              <a:ext uri="{FF2B5EF4-FFF2-40B4-BE49-F238E27FC236}">
                <a16:creationId xmlns:a16="http://schemas.microsoft.com/office/drawing/2014/main" id="{F3642BD0-6818-4E1D-987D-02DC33421F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344" y="3709897"/>
            <a:ext cx="7830456" cy="271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186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6827638"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Document Tab</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433688"/>
            <a:ext cx="8478837" cy="5042613"/>
          </a:xfrm>
        </p:spPr>
        <p:txBody>
          <a:bodyPr/>
          <a:lstStyle/>
          <a:p>
            <a:pPr>
              <a:spcBef>
                <a:spcPts val="300"/>
              </a:spcBef>
              <a:spcAft>
                <a:spcPts val="300"/>
              </a:spcAft>
            </a:pPr>
            <a:r>
              <a:rPr lang="en-US" dirty="0">
                <a:latin typeface="Segoe UI" panose="020B0502040204020203" pitchFamily="34" charset="0"/>
                <a:ea typeface="Calibri" panose="020F0502020204030204" pitchFamily="34" charset="0"/>
                <a:cs typeface="Segoe UI" panose="020B0502040204020203" pitchFamily="34" charset="0"/>
              </a:rPr>
              <a:t>All document related functionality has been moved to a ‘Documents’ tab with separate sections for Mandatory and Supporting documents.</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Upload multiple documents at once </a:t>
            </a:r>
            <a:r>
              <a:rPr lang="en-US" dirty="0">
                <a:latin typeface="Segoe UI" panose="020B0502040204020203" pitchFamily="34" charset="0"/>
                <a:ea typeface="Calibri" panose="020F0502020204030204" pitchFamily="34" charset="0"/>
                <a:cs typeface="Segoe UI" panose="020B0502040204020203" pitchFamily="34" charset="0"/>
              </a:rPr>
              <a:t>– User will now be able to select and upload multiple documents at once</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Switching document types </a:t>
            </a:r>
            <a:r>
              <a:rPr lang="en-US" dirty="0">
                <a:latin typeface="Segoe UI" panose="020B0502040204020203" pitchFamily="34" charset="0"/>
                <a:ea typeface="Calibri" panose="020F0502020204030204" pitchFamily="34" charset="0"/>
                <a:cs typeface="Segoe UI" panose="020B0502040204020203" pitchFamily="34" charset="0"/>
              </a:rPr>
              <a:t>– Uses will now be able to use the switch icon to move documents from one section to another to easily change the document type</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Perform actions while document upload is in progress </a:t>
            </a:r>
            <a:r>
              <a:rPr lang="en-US" dirty="0">
                <a:latin typeface="Segoe UI" panose="020B0502040204020203" pitchFamily="34" charset="0"/>
                <a:ea typeface="Calibri" panose="020F0502020204030204" pitchFamily="34" charset="0"/>
                <a:cs typeface="Segoe UI" panose="020B0502040204020203" pitchFamily="34" charset="0"/>
              </a:rPr>
              <a:t>– User will no longer have to wait for the document upload to complete to perform other actions like uploading more documents, adding comments to already uploaded documents, delete documents, etc.</a:t>
            </a:r>
          </a:p>
          <a:p>
            <a:endParaRPr lang="en-US" dirty="0"/>
          </a:p>
        </p:txBody>
      </p:sp>
    </p:spTree>
    <p:extLst>
      <p:ext uri="{BB962C8B-B14F-4D97-AF65-F5344CB8AC3E}">
        <p14:creationId xmlns:p14="http://schemas.microsoft.com/office/powerpoint/2010/main" val="27486133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6192849"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Review Tab</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433688"/>
            <a:ext cx="8478837" cy="5042613"/>
          </a:xfrm>
        </p:spPr>
        <p:txBody>
          <a:bodyPr/>
          <a:lstStyle/>
          <a:p>
            <a:pPr>
              <a:spcBef>
                <a:spcPts val="300"/>
              </a:spcBef>
              <a:spcAft>
                <a:spcPts val="300"/>
              </a:spcAft>
            </a:pPr>
            <a:r>
              <a:rPr lang="en-US" sz="1600" dirty="0">
                <a:latin typeface="Segoe UI" panose="020B0502040204020203" pitchFamily="34" charset="0"/>
                <a:ea typeface="Calibri" panose="020F0502020204030204" pitchFamily="34" charset="0"/>
                <a:cs typeface="Segoe UI" panose="020B0502040204020203" pitchFamily="34" charset="0"/>
              </a:rPr>
              <a:t>The Review Actions throughout the system has been moved to a new ‘Review’ tab specific to where the action is being done. </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Review Actions </a:t>
            </a:r>
            <a:r>
              <a:rPr lang="en-US" sz="1600" dirty="0">
                <a:latin typeface="Segoe UI" panose="020B0502040204020203" pitchFamily="34" charset="0"/>
                <a:ea typeface="Calibri" panose="020F0502020204030204" pitchFamily="34" charset="0"/>
                <a:cs typeface="Segoe UI" panose="020B0502040204020203" pitchFamily="34" charset="0"/>
              </a:rPr>
              <a:t>– All review actions like ‘Send to Bank’, ‘Recall’, </a:t>
            </a:r>
            <a:r>
              <a:rPr lang="en-US" sz="1600" dirty="0" err="1">
                <a:latin typeface="Segoe UI" panose="020B0502040204020203" pitchFamily="34" charset="0"/>
                <a:ea typeface="Calibri" panose="020F0502020204030204" pitchFamily="34" charset="0"/>
                <a:cs typeface="Segoe UI" panose="020B0502040204020203" pitchFamily="34" charset="0"/>
              </a:rPr>
              <a:t>etc</a:t>
            </a:r>
            <a:r>
              <a:rPr lang="en-US" sz="1600" dirty="0">
                <a:latin typeface="Segoe UI" panose="020B0502040204020203" pitchFamily="34" charset="0"/>
                <a:ea typeface="Calibri" panose="020F0502020204030204" pitchFamily="34" charset="0"/>
                <a:cs typeface="Segoe UI" panose="020B0502040204020203" pitchFamily="34" charset="0"/>
              </a:rPr>
              <a:t> will now be done in the Review tab. </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Send to Bank/PIU </a:t>
            </a:r>
            <a:r>
              <a:rPr lang="en-US" sz="1600" dirty="0">
                <a:latin typeface="Segoe UI" panose="020B0502040204020203" pitchFamily="34" charset="0"/>
                <a:ea typeface="Calibri" panose="020F0502020204030204" pitchFamily="34" charset="0"/>
                <a:cs typeface="Segoe UI" panose="020B0502040204020203" pitchFamily="34" charset="0"/>
              </a:rPr>
              <a:t>- When user clicks ‘Continue’ after the documents have been uploaded and/or datasheet has been completed and the step is ready to be sent for review, they will be taken to the Review tab for Send action. The email body would be automatically opened for entry.</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Recall</a:t>
            </a:r>
            <a:r>
              <a:rPr lang="en-US" sz="1600" dirty="0">
                <a:latin typeface="Segoe UI" panose="020B0502040204020203" pitchFamily="34" charset="0"/>
                <a:ea typeface="Calibri" panose="020F0502020204030204" pitchFamily="34" charset="0"/>
                <a:cs typeface="Segoe UI" panose="020B0502040204020203" pitchFamily="34" charset="0"/>
              </a:rPr>
              <a:t> - When user clicks ‘Continue’ after a review has been requested, they will be taken to the Review tab for Recall action. The email body would be automatically opened for entry.</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Review History </a:t>
            </a:r>
            <a:r>
              <a:rPr lang="en-US" sz="1600" dirty="0">
                <a:latin typeface="Segoe UI" panose="020B0502040204020203" pitchFamily="34" charset="0"/>
                <a:ea typeface="Calibri" panose="020F0502020204030204" pitchFamily="34" charset="0"/>
                <a:cs typeface="Segoe UI" panose="020B0502040204020203" pitchFamily="34" charset="0"/>
              </a:rPr>
              <a:t>- All communications between IA/PIU, IA/Bank, PIU/Bank for procurement plan or roadmap steps will now be logged in the Review tab to maintain consistency. Communication Log has been removed from the system.</a:t>
            </a:r>
          </a:p>
          <a:p>
            <a:endParaRPr lang="en-US" dirty="0"/>
          </a:p>
        </p:txBody>
      </p:sp>
    </p:spTree>
    <p:extLst>
      <p:ext uri="{BB962C8B-B14F-4D97-AF65-F5344CB8AC3E}">
        <p14:creationId xmlns:p14="http://schemas.microsoft.com/office/powerpoint/2010/main" val="13714363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6006965"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Shortlist</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9" y="1509825"/>
            <a:ext cx="8414672" cy="3646967"/>
          </a:xfrm>
        </p:spPr>
        <p:txBody>
          <a:bodyPr/>
          <a:lstStyle/>
          <a:p>
            <a:pPr algn="just">
              <a:spcBef>
                <a:spcPts val="300"/>
              </a:spcBef>
              <a:spcAft>
                <a:spcPts val="300"/>
              </a:spcAft>
            </a:pPr>
            <a:r>
              <a:rPr lang="en-US" sz="1600" dirty="0">
                <a:latin typeface="Segoe UI" panose="020B0502040204020203" pitchFamily="34" charset="0"/>
                <a:ea typeface="Calibri" panose="020F0502020204030204" pitchFamily="34" charset="0"/>
                <a:cs typeface="Segoe UI" panose="020B0502040204020203" pitchFamily="34" charset="0"/>
              </a:rPr>
              <a:t>The shortlist has been moved to a separate tab within the datasheet. All actions on the shortlisted suppliers like making joint ventures, editing supplier information or adding parent affiliation information can be done here:</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Redesigned Add Shortlist screens </a:t>
            </a:r>
            <a:r>
              <a:rPr lang="en-US" sz="1600" dirty="0">
                <a:latin typeface="Segoe UI" panose="020B0502040204020203" pitchFamily="34" charset="0"/>
                <a:ea typeface="Calibri" panose="020F0502020204030204" pitchFamily="34" charset="0"/>
                <a:cs typeface="Segoe UI" panose="020B0502040204020203" pitchFamily="34" charset="0"/>
              </a:rPr>
              <a:t>– Users will now be able to easily pick firms from any or all of the 3 lists (Agency List, UN List and World Bank List). The suppliers have been grouped by country for easier identification. Search feature has been provided with each list to get to the required firms faster. </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New Joint Venture functionality </a:t>
            </a:r>
            <a:r>
              <a:rPr lang="en-US" sz="1600" dirty="0">
                <a:latin typeface="Segoe UI" panose="020B0502040204020203" pitchFamily="34" charset="0"/>
                <a:ea typeface="Calibri" panose="020F0502020204030204" pitchFamily="34" charset="0"/>
                <a:cs typeface="Segoe UI" panose="020B0502040204020203" pitchFamily="34" charset="0"/>
              </a:rPr>
              <a:t>– Users will now be able to enter a Supplier name in 1 or more Joint Ventures with different suppliers for separate Lots</a:t>
            </a:r>
            <a:endParaRPr lang="en-US" dirty="0"/>
          </a:p>
        </p:txBody>
      </p:sp>
    </p:spTree>
    <p:extLst>
      <p:ext uri="{BB962C8B-B14F-4D97-AF65-F5344CB8AC3E}">
        <p14:creationId xmlns:p14="http://schemas.microsoft.com/office/powerpoint/2010/main" val="7238303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853945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Consultant Datasheet</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433688"/>
            <a:ext cx="8478837" cy="5042613"/>
          </a:xfrm>
        </p:spPr>
        <p:txBody>
          <a:bodyPr/>
          <a:lstStyle/>
          <a:p>
            <a:pPr marL="0" indent="0">
              <a:spcBef>
                <a:spcPts val="300"/>
              </a:spcBef>
              <a:spcAft>
                <a:spcPts val="300"/>
              </a:spcAft>
            </a:pPr>
            <a:r>
              <a:rPr lang="en-US" dirty="0">
                <a:latin typeface="Segoe UI" panose="020B0502040204020203" pitchFamily="34" charset="0"/>
                <a:ea typeface="Calibri" panose="020F0502020204030204" pitchFamily="34" charset="0"/>
                <a:cs typeface="Segoe UI" panose="020B0502040204020203" pitchFamily="34" charset="0"/>
              </a:rPr>
              <a:t>The datasheet for the category ‘Consultants’ has been majorly redesigned. This will now follow the same pattern as the Goods and Works datasheet</a:t>
            </a:r>
          </a:p>
          <a:p>
            <a:pPr marL="628650" lvl="1" indent="-171450">
              <a:spcBef>
                <a:spcPts val="300"/>
              </a:spcBef>
              <a:spcAft>
                <a:spcPts val="300"/>
              </a:spcAft>
            </a:pPr>
            <a:r>
              <a:rPr lang="en-US" b="1" dirty="0">
                <a:latin typeface="Segoe UI" panose="020B0502040204020203" pitchFamily="34" charset="0"/>
                <a:ea typeface="Calibri" panose="020F0502020204030204" pitchFamily="34" charset="0"/>
                <a:cs typeface="Segoe UI" panose="020B0502040204020203" pitchFamily="34" charset="0"/>
              </a:rPr>
              <a:t>Scores &amp; Prices  </a:t>
            </a:r>
            <a:r>
              <a:rPr lang="en-US" dirty="0">
                <a:latin typeface="Segoe UI" panose="020B0502040204020203" pitchFamily="34" charset="0"/>
                <a:ea typeface="Calibri" panose="020F0502020204030204" pitchFamily="34" charset="0"/>
                <a:cs typeface="Segoe UI" panose="020B0502040204020203" pitchFamily="34" charset="0"/>
              </a:rPr>
              <a:t>– This has been removed from the supplier shortlist table</a:t>
            </a:r>
          </a:p>
          <a:p>
            <a:pPr marL="628650" lvl="1" indent="-171450">
              <a:spcBef>
                <a:spcPts val="300"/>
              </a:spcBef>
              <a:spcAft>
                <a:spcPts val="300"/>
              </a:spcAft>
            </a:pPr>
            <a:r>
              <a:rPr lang="en-US" b="1" dirty="0">
                <a:latin typeface="Segoe UI" panose="020B0502040204020203" pitchFamily="34" charset="0"/>
                <a:ea typeface="Calibri" panose="020F0502020204030204" pitchFamily="34" charset="0"/>
                <a:cs typeface="Segoe UI" panose="020B0502040204020203" pitchFamily="34" charset="0"/>
              </a:rPr>
              <a:t>Evaluation at Contract Level </a:t>
            </a:r>
            <a:r>
              <a:rPr lang="en-US" dirty="0">
                <a:latin typeface="Segoe UI" panose="020B0502040204020203" pitchFamily="34" charset="0"/>
                <a:ea typeface="Calibri" panose="020F0502020204030204" pitchFamily="34" charset="0"/>
                <a:cs typeface="Segoe UI" panose="020B0502040204020203" pitchFamily="34" charset="0"/>
              </a:rPr>
              <a:t>– User will now be able to list the suppliers with different contracts and evaluate them at the contract level instead of at the supplier level like good and works</a:t>
            </a:r>
          </a:p>
          <a:p>
            <a:pPr marL="628650" lvl="1" indent="-171450">
              <a:spcBef>
                <a:spcPts val="300"/>
              </a:spcBef>
              <a:spcAft>
                <a:spcPts val="300"/>
              </a:spcAft>
            </a:pPr>
            <a:r>
              <a:rPr lang="en-US" b="1" dirty="0">
                <a:latin typeface="Segoe UI" panose="020B0502040204020203" pitchFamily="34" charset="0"/>
                <a:ea typeface="Calibri" panose="020F0502020204030204" pitchFamily="34" charset="0"/>
                <a:cs typeface="Segoe UI" panose="020B0502040204020203" pitchFamily="34" charset="0"/>
              </a:rPr>
              <a:t>Identifying Awarded, Evaluated and Rejected Suppliers </a:t>
            </a:r>
            <a:r>
              <a:rPr lang="en-US" dirty="0">
                <a:latin typeface="Segoe UI" panose="020B0502040204020203" pitchFamily="34" charset="0"/>
                <a:ea typeface="Calibri" panose="020F0502020204030204" pitchFamily="34" charset="0"/>
                <a:cs typeface="Segoe UI" panose="020B0502040204020203" pitchFamily="34" charset="0"/>
              </a:rPr>
              <a:t>– User will now be able to identify who the rejected, evaluated and recommended bidders for each contract and enter scores and prices specific to the contract</a:t>
            </a:r>
          </a:p>
          <a:p>
            <a:pPr marL="628650" lvl="1" indent="-171450">
              <a:spcBef>
                <a:spcPts val="300"/>
              </a:spcBef>
              <a:spcAft>
                <a:spcPts val="300"/>
              </a:spcAft>
            </a:pPr>
            <a:r>
              <a:rPr lang="en-US" dirty="0">
                <a:latin typeface="Segoe UI" panose="020B0502040204020203" pitchFamily="34" charset="0"/>
                <a:ea typeface="Calibri" panose="020F0502020204030204" pitchFamily="34" charset="0"/>
                <a:cs typeface="Segoe UI" panose="020B0502040204020203" pitchFamily="34" charset="0"/>
              </a:rPr>
              <a:t>Please note - </a:t>
            </a:r>
            <a:r>
              <a:rPr lang="en-US" dirty="0"/>
              <a:t>if the activity is post review the Borrower can verify the Supplier’s eligibility from this external link </a:t>
            </a:r>
            <a:r>
              <a:rPr lang="en-US" u="sng" dirty="0">
                <a:hlinkClick r:id="rId5"/>
              </a:rPr>
              <a:t>https://www.worldbank.org/en/projects-operations/procurement/debarred-firms</a:t>
            </a:r>
            <a:endParaRPr lang="en-US" dirty="0"/>
          </a:p>
          <a:p>
            <a:pPr marL="628650" lvl="1" indent="-171450">
              <a:spcBef>
                <a:spcPts val="300"/>
              </a:spcBef>
              <a:spcAft>
                <a:spcPts val="300"/>
              </a:spcAft>
            </a:pPr>
            <a:endParaRPr lang="en-US" dirty="0">
              <a:latin typeface="Segoe UI" panose="020B0502040204020203" pitchFamily="34" charset="0"/>
              <a:ea typeface="Calibri" panose="020F0502020204030204"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4063633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060" y="879062"/>
            <a:ext cx="9431172" cy="492443"/>
          </a:xfrm>
          <a:prstGeom prst="rect">
            <a:avLst/>
          </a:prstGeom>
        </p:spPr>
        <p:txBody>
          <a:bodyPr wrap="square">
            <a:spAutoFit/>
          </a:bodyPr>
          <a:lstStyle/>
          <a:p>
            <a:r>
              <a:rPr lang="en-US" sz="2600" cap="all" dirty="0">
                <a:solidFill>
                  <a:srgbClr val="660066"/>
                </a:solidFill>
                <a:effectLst>
                  <a:outerShdw blurRad="50800" dist="38100" dir="2700000" algn="tl" rotWithShape="0">
                    <a:prstClr val="black">
                      <a:alpha val="40000"/>
                    </a:prstClr>
                  </a:outerShdw>
                </a:effectLst>
                <a:latin typeface="+mn-lt"/>
                <a:cs typeface="Andes ExtraLight"/>
              </a:rPr>
              <a:t>STEP Enhancement: Notification of Award Step</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540018"/>
            <a:ext cx="8478837" cy="5042613"/>
          </a:xfrm>
        </p:spPr>
        <p:txBody>
          <a:bodyPr/>
          <a:lstStyle/>
          <a:p>
            <a:pPr>
              <a:spcBef>
                <a:spcPts val="300"/>
              </a:spcBef>
              <a:spcAft>
                <a:spcPts val="300"/>
              </a:spcAft>
            </a:pPr>
            <a:r>
              <a:rPr lang="en-US" sz="1600" dirty="0">
                <a:latin typeface="Segoe UI" panose="020B0502040204020203" pitchFamily="34" charset="0"/>
                <a:ea typeface="Calibri" panose="020F0502020204030204" pitchFamily="34" charset="0"/>
                <a:cs typeface="Segoe UI" panose="020B0502040204020203" pitchFamily="34" charset="0"/>
              </a:rPr>
              <a:t>This step has been redesigned for better user experience. </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Contract Listing</a:t>
            </a:r>
            <a:r>
              <a:rPr lang="en-US" sz="1600" dirty="0">
                <a:latin typeface="Segoe UI" panose="020B0502040204020203" pitchFamily="34" charset="0"/>
                <a:ea typeface="Calibri" panose="020F0502020204030204" pitchFamily="34" charset="0"/>
                <a:cs typeface="Segoe UI" panose="020B0502040204020203" pitchFamily="34" charset="0"/>
              </a:rPr>
              <a:t>  – Users will now be able to see the list of contracts that have been cleared and/or completed standstill and ready to be generated. User will now have to generate contracts one by one, with or without changes:</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Separate Tabs for Cleared, Modified and Awarded Contracts </a:t>
            </a:r>
          </a:p>
          <a:p>
            <a:pPr marL="628650" lvl="1" indent="-171450">
              <a:spcBef>
                <a:spcPts val="300"/>
              </a:spcBef>
              <a:spcAft>
                <a:spcPts val="300"/>
              </a:spcAft>
            </a:pPr>
            <a:r>
              <a:rPr lang="en-US" sz="1600" dirty="0">
                <a:latin typeface="Segoe UI" panose="020B0502040204020203" pitchFamily="34" charset="0"/>
                <a:ea typeface="Calibri" panose="020F0502020204030204" pitchFamily="34" charset="0"/>
                <a:cs typeface="Segoe UI" panose="020B0502040204020203" pitchFamily="34" charset="0"/>
              </a:rPr>
              <a:t>Once a contracts is sent to Bank with no changes, it gets listed in a new ‘</a:t>
            </a:r>
            <a:r>
              <a:rPr lang="en-US" sz="1600" b="1" dirty="0">
                <a:latin typeface="Segoe UI" panose="020B0502040204020203" pitchFamily="34" charset="0"/>
                <a:ea typeface="Calibri" panose="020F0502020204030204" pitchFamily="34" charset="0"/>
                <a:cs typeface="Segoe UI" panose="020B0502040204020203" pitchFamily="34" charset="0"/>
              </a:rPr>
              <a:t>Awarded Contracts</a:t>
            </a:r>
            <a:r>
              <a:rPr lang="en-US" sz="1600" dirty="0">
                <a:latin typeface="Segoe UI" panose="020B0502040204020203" pitchFamily="34" charset="0"/>
                <a:ea typeface="Calibri" panose="020F0502020204030204" pitchFamily="34" charset="0"/>
                <a:cs typeface="Segoe UI" panose="020B0502040204020203" pitchFamily="34" charset="0"/>
              </a:rPr>
              <a:t>’ tab. </a:t>
            </a:r>
          </a:p>
          <a:p>
            <a:pPr marL="628650" lvl="1" indent="-171450">
              <a:spcBef>
                <a:spcPts val="300"/>
              </a:spcBef>
              <a:spcAft>
                <a:spcPts val="300"/>
              </a:spcAft>
            </a:pPr>
            <a:r>
              <a:rPr lang="en-US" sz="1600" dirty="0">
                <a:latin typeface="Segoe UI" panose="020B0502040204020203" pitchFamily="34" charset="0"/>
                <a:ea typeface="Calibri" panose="020F0502020204030204" pitchFamily="34" charset="0"/>
                <a:cs typeface="Segoe UI" panose="020B0502040204020203" pitchFamily="34" charset="0"/>
              </a:rPr>
              <a:t>Once changes are done to a contract, it gets listed in the ‘</a:t>
            </a:r>
            <a:r>
              <a:rPr lang="en-US" sz="1600" b="1" dirty="0">
                <a:latin typeface="Segoe UI" panose="020B0502040204020203" pitchFamily="34" charset="0"/>
                <a:ea typeface="Calibri" panose="020F0502020204030204" pitchFamily="34" charset="0"/>
                <a:cs typeface="Segoe UI" panose="020B0502040204020203" pitchFamily="34" charset="0"/>
              </a:rPr>
              <a:t>Changed Contracts</a:t>
            </a:r>
            <a:r>
              <a:rPr lang="en-US" sz="1600" dirty="0">
                <a:latin typeface="Segoe UI" panose="020B0502040204020203" pitchFamily="34" charset="0"/>
                <a:ea typeface="Calibri" panose="020F0502020204030204" pitchFamily="34" charset="0"/>
                <a:cs typeface="Segoe UI" panose="020B0502040204020203" pitchFamily="34" charset="0"/>
              </a:rPr>
              <a:t>’ tab and once a contract is sent to bank for review with changes, it gets moved to the </a:t>
            </a:r>
            <a:r>
              <a:rPr lang="en-US" sz="1600" b="1" dirty="0">
                <a:latin typeface="Segoe UI" panose="020B0502040204020203" pitchFamily="34" charset="0"/>
                <a:ea typeface="Calibri" panose="020F0502020204030204" pitchFamily="34" charset="0"/>
                <a:cs typeface="Segoe UI" panose="020B0502040204020203" pitchFamily="34" charset="0"/>
              </a:rPr>
              <a:t>Under Review </a:t>
            </a:r>
            <a:r>
              <a:rPr lang="en-US" sz="1600" dirty="0">
                <a:latin typeface="Segoe UI" panose="020B0502040204020203" pitchFamily="34" charset="0"/>
                <a:ea typeface="Calibri" panose="020F0502020204030204" pitchFamily="34" charset="0"/>
                <a:cs typeface="Segoe UI" panose="020B0502040204020203" pitchFamily="34" charset="0"/>
              </a:rPr>
              <a:t>section in the same tab. </a:t>
            </a:r>
          </a:p>
          <a:p>
            <a:pPr marL="628650" lvl="1" indent="-171450">
              <a:spcBef>
                <a:spcPts val="300"/>
              </a:spcBef>
              <a:spcAft>
                <a:spcPts val="300"/>
              </a:spcAft>
            </a:pPr>
            <a:r>
              <a:rPr lang="en-US" sz="1600" dirty="0">
                <a:latin typeface="Segoe UI" panose="020B0502040204020203" pitchFamily="34" charset="0"/>
                <a:ea typeface="Calibri" panose="020F0502020204030204" pitchFamily="34" charset="0"/>
                <a:cs typeface="Segoe UI" panose="020B0502040204020203" pitchFamily="34" charset="0"/>
              </a:rPr>
              <a:t>After Bank clears the updated contract, it get listed in the </a:t>
            </a:r>
            <a:r>
              <a:rPr lang="en-US" sz="1600" b="1" dirty="0">
                <a:latin typeface="Segoe UI" panose="020B0502040204020203" pitchFamily="34" charset="0"/>
                <a:ea typeface="Calibri" panose="020F0502020204030204" pitchFamily="34" charset="0"/>
                <a:cs typeface="Segoe UI" panose="020B0502040204020203" pitchFamily="34" charset="0"/>
              </a:rPr>
              <a:t>Awarded Contracts </a:t>
            </a:r>
            <a:r>
              <a:rPr lang="en-US" sz="1600" dirty="0">
                <a:latin typeface="Segoe UI" panose="020B0502040204020203" pitchFamily="34" charset="0"/>
                <a:ea typeface="Calibri" panose="020F0502020204030204" pitchFamily="34" charset="0"/>
                <a:cs typeface="Segoe UI" panose="020B0502040204020203" pitchFamily="34" charset="0"/>
              </a:rPr>
              <a:t>tab</a:t>
            </a:r>
          </a:p>
          <a:p>
            <a:pPr marL="171450" indent="-171450">
              <a:spcBef>
                <a:spcPts val="300"/>
              </a:spcBef>
              <a:spcAft>
                <a:spcPts val="300"/>
              </a:spcAft>
              <a:buFont typeface="Arial" panose="020B0604020202020204" pitchFamily="34" charset="0"/>
              <a:buChar char="•"/>
            </a:pPr>
            <a:r>
              <a:rPr lang="en-US" sz="1600" b="1" dirty="0">
                <a:latin typeface="Segoe UI" panose="020B0502040204020203" pitchFamily="34" charset="0"/>
                <a:ea typeface="Calibri" panose="020F0502020204030204" pitchFamily="34" charset="0"/>
                <a:cs typeface="Segoe UI" panose="020B0502040204020203" pitchFamily="34" charset="0"/>
              </a:rPr>
              <a:t>Singed as Evaluated  </a:t>
            </a:r>
            <a:r>
              <a:rPr lang="en-US" sz="1600" dirty="0">
                <a:latin typeface="Segoe UI" panose="020B0502040204020203" pitchFamily="34" charset="0"/>
                <a:ea typeface="Calibri" panose="020F0502020204030204" pitchFamily="34" charset="0"/>
                <a:cs typeface="Segoe UI" panose="020B0502040204020203" pitchFamily="34" charset="0"/>
              </a:rPr>
              <a:t>– User will be able to select the contract and notify without any changes (No Changes)</a:t>
            </a:r>
          </a:p>
          <a:p>
            <a:endParaRPr lang="en-US" dirty="0"/>
          </a:p>
        </p:txBody>
      </p:sp>
    </p:spTree>
    <p:extLst>
      <p:ext uri="{BB962C8B-B14F-4D97-AF65-F5344CB8AC3E}">
        <p14:creationId xmlns:p14="http://schemas.microsoft.com/office/powerpoint/2010/main" val="7865887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9573" y="879062"/>
            <a:ext cx="9213484" cy="492443"/>
          </a:xfrm>
          <a:prstGeom prst="rect">
            <a:avLst/>
          </a:prstGeom>
        </p:spPr>
        <p:txBody>
          <a:bodyPr wrap="none">
            <a:spAutoFit/>
          </a:bodyPr>
          <a:lstStyle/>
          <a:p>
            <a:r>
              <a:rPr lang="en-US" sz="2600" cap="all" dirty="0">
                <a:solidFill>
                  <a:srgbClr val="660066"/>
                </a:solidFill>
                <a:effectLst>
                  <a:outerShdw blurRad="50800" dist="38100" dir="2700000" algn="tl" rotWithShape="0">
                    <a:prstClr val="black">
                      <a:alpha val="40000"/>
                    </a:prstClr>
                  </a:outerShdw>
                </a:effectLst>
                <a:latin typeface="+mn-lt"/>
                <a:cs typeface="Andes ExtraLight"/>
              </a:rPr>
              <a:t>STEP Enhancement: Contract Monitoring Steps</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433688"/>
            <a:ext cx="8478837" cy="5042613"/>
          </a:xfrm>
        </p:spPr>
        <p:txBody>
          <a:bodyPr/>
          <a:lstStyle/>
          <a:p>
            <a:pPr>
              <a:spcBef>
                <a:spcPts val="300"/>
              </a:spcBef>
              <a:spcAft>
                <a:spcPts val="300"/>
              </a:spcAft>
            </a:pPr>
            <a:r>
              <a:rPr lang="en-US" dirty="0">
                <a:latin typeface="Segoe UI" panose="020B0502040204020203" pitchFamily="34" charset="0"/>
                <a:ea typeface="Calibri" panose="020F0502020204030204" pitchFamily="34" charset="0"/>
                <a:cs typeface="Segoe UI" panose="020B0502040204020203" pitchFamily="34" charset="0"/>
              </a:rPr>
              <a:t>Users will now be able to see only the list of contracts that are applicable and ready to be acted upon at a particular step</a:t>
            </a:r>
          </a:p>
          <a:p>
            <a:pPr marL="171450" indent="-171450">
              <a:spcBef>
                <a:spcPts val="300"/>
              </a:spcBef>
              <a:spcAft>
                <a:spcPts val="300"/>
              </a:spcAft>
              <a:buFont typeface="Arial" panose="020B0604020202020204" pitchFamily="34" charset="0"/>
              <a:buChar char="•"/>
            </a:pPr>
            <a:r>
              <a:rPr lang="en-US" dirty="0">
                <a:latin typeface="Segoe UI" panose="020B0502040204020203" pitchFamily="34" charset="0"/>
                <a:ea typeface="Calibri" panose="020F0502020204030204" pitchFamily="34" charset="0"/>
                <a:cs typeface="Segoe UI" panose="020B0502040204020203" pitchFamily="34" charset="0"/>
              </a:rPr>
              <a:t>At </a:t>
            </a:r>
            <a:r>
              <a:rPr lang="en-US" b="1" dirty="0">
                <a:latin typeface="Segoe UI" panose="020B0502040204020203" pitchFamily="34" charset="0"/>
                <a:ea typeface="Calibri" panose="020F0502020204030204" pitchFamily="34" charset="0"/>
                <a:cs typeface="Segoe UI" panose="020B0502040204020203" pitchFamily="34" charset="0"/>
              </a:rPr>
              <a:t>Signed Contract</a:t>
            </a:r>
            <a:r>
              <a:rPr lang="en-US" dirty="0">
                <a:latin typeface="Segoe UI" panose="020B0502040204020203" pitchFamily="34" charset="0"/>
                <a:ea typeface="Calibri" panose="020F0502020204030204" pitchFamily="34" charset="0"/>
                <a:cs typeface="Segoe UI" panose="020B0502040204020203" pitchFamily="34" charset="0"/>
              </a:rPr>
              <a:t>, users will now only see the list of contracts that have been generated and ready to be signed.</a:t>
            </a:r>
          </a:p>
          <a:p>
            <a:pPr marL="171450" indent="-171450">
              <a:spcBef>
                <a:spcPts val="300"/>
              </a:spcBef>
              <a:spcAft>
                <a:spcPts val="300"/>
              </a:spcAft>
              <a:buFont typeface="Arial" panose="020B0604020202020204" pitchFamily="34" charset="0"/>
              <a:buChar char="•"/>
            </a:pPr>
            <a:r>
              <a:rPr lang="en-US" dirty="0">
                <a:latin typeface="Segoe UI" panose="020B0502040204020203" pitchFamily="34" charset="0"/>
                <a:ea typeface="Calibri" panose="020F0502020204030204" pitchFamily="34" charset="0"/>
                <a:cs typeface="Segoe UI" panose="020B0502040204020203" pitchFamily="34" charset="0"/>
              </a:rPr>
              <a:t>At </a:t>
            </a:r>
            <a:r>
              <a:rPr lang="en-US" b="1" dirty="0">
                <a:latin typeface="Segoe UI" panose="020B0502040204020203" pitchFamily="34" charset="0"/>
                <a:ea typeface="Calibri" panose="020F0502020204030204" pitchFamily="34" charset="0"/>
                <a:cs typeface="Segoe UI" panose="020B0502040204020203" pitchFamily="34" charset="0"/>
              </a:rPr>
              <a:t>Contract Amendment, Contract Termination </a:t>
            </a:r>
            <a:r>
              <a:rPr lang="en-US" dirty="0">
                <a:latin typeface="Segoe UI" panose="020B0502040204020203" pitchFamily="34" charset="0"/>
                <a:ea typeface="Calibri" panose="020F0502020204030204" pitchFamily="34" charset="0"/>
                <a:cs typeface="Segoe UI" panose="020B0502040204020203" pitchFamily="34" charset="0"/>
              </a:rPr>
              <a:t>and</a:t>
            </a:r>
            <a:r>
              <a:rPr lang="en-US" b="1" dirty="0">
                <a:latin typeface="Segoe UI" panose="020B0502040204020203" pitchFamily="34" charset="0"/>
                <a:ea typeface="Calibri" panose="020F0502020204030204" pitchFamily="34" charset="0"/>
                <a:cs typeface="Segoe UI" panose="020B0502040204020203" pitchFamily="34" charset="0"/>
              </a:rPr>
              <a:t> Contract Completion</a:t>
            </a:r>
            <a:r>
              <a:rPr lang="en-US" dirty="0">
                <a:latin typeface="Segoe UI" panose="020B0502040204020203" pitchFamily="34" charset="0"/>
                <a:ea typeface="Calibri" panose="020F0502020204030204" pitchFamily="34" charset="0"/>
                <a:cs typeface="Segoe UI" panose="020B0502040204020203" pitchFamily="34" charset="0"/>
              </a:rPr>
              <a:t>., users will only see the list of contracts that have been signed and can be amended or terminated or completed if required</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Contract Award Notice </a:t>
            </a:r>
            <a:r>
              <a:rPr lang="en-US" dirty="0">
                <a:latin typeface="Segoe UI" panose="020B0502040204020203" pitchFamily="34" charset="0"/>
                <a:ea typeface="Calibri" panose="020F0502020204030204" pitchFamily="34" charset="0"/>
                <a:cs typeface="Segoe UI" panose="020B0502040204020203" pitchFamily="34" charset="0"/>
              </a:rPr>
              <a:t>– Easy access to the Contract Award notice from the Contract Listing page</a:t>
            </a:r>
          </a:p>
          <a:p>
            <a:endParaRPr lang="en-US" dirty="0"/>
          </a:p>
        </p:txBody>
      </p:sp>
    </p:spTree>
    <p:extLst>
      <p:ext uri="{BB962C8B-B14F-4D97-AF65-F5344CB8AC3E}">
        <p14:creationId xmlns:p14="http://schemas.microsoft.com/office/powerpoint/2010/main" val="1070356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A4C41C-A76E-4EBA-A6E8-3D59D2ECF6AC}"/>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FEFAC61D-2102-4A30-8FA1-5CCCD7C948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FA6B7D9D-CA5C-4238-9B98-9A8883968D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86263ED-8EC2-41AD-AA99-58687F7ED304}"/>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D4CCF6DD-899C-41CA-9DDB-61CBD825DB96}"/>
              </a:ext>
            </a:extLst>
          </p:cNvPr>
          <p:cNvSpPr/>
          <p:nvPr/>
        </p:nvSpPr>
        <p:spPr>
          <a:xfrm>
            <a:off x="118023" y="879062"/>
            <a:ext cx="817435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Enhancement: Recall No Objection</a:t>
            </a:r>
          </a:p>
        </p:txBody>
      </p:sp>
      <p:sp>
        <p:nvSpPr>
          <p:cNvPr id="3" name="Content Placeholder 2">
            <a:extLst>
              <a:ext uri="{FF2B5EF4-FFF2-40B4-BE49-F238E27FC236}">
                <a16:creationId xmlns:a16="http://schemas.microsoft.com/office/drawing/2014/main" id="{4DEF2F94-9FDC-4DBF-9B3B-65F4FBC50617}"/>
              </a:ext>
            </a:extLst>
          </p:cNvPr>
          <p:cNvSpPr>
            <a:spLocks noGrp="1"/>
          </p:cNvSpPr>
          <p:nvPr>
            <p:ph idx="1"/>
          </p:nvPr>
        </p:nvSpPr>
        <p:spPr>
          <a:xfrm>
            <a:off x="357188" y="1433688"/>
            <a:ext cx="8478837" cy="5042613"/>
          </a:xfrm>
        </p:spPr>
        <p:txBody>
          <a:bodyPr/>
          <a:lstStyle/>
          <a:p>
            <a:pPr>
              <a:spcBef>
                <a:spcPts val="300"/>
              </a:spcBef>
              <a:spcAft>
                <a:spcPts val="300"/>
              </a:spcAft>
            </a:pPr>
            <a:r>
              <a:rPr lang="en-US" dirty="0">
                <a:latin typeface="Segoe UI" panose="020B0502040204020203" pitchFamily="34" charset="0"/>
                <a:ea typeface="Calibri" panose="020F0502020204030204" pitchFamily="34" charset="0"/>
                <a:cs typeface="Segoe UI" panose="020B0502040204020203" pitchFamily="34" charset="0"/>
              </a:rPr>
              <a:t>A new feature now available for all No Objections sent in the system </a:t>
            </a:r>
            <a:r>
              <a:rPr lang="en-US" b="1" dirty="0">
                <a:solidFill>
                  <a:srgbClr val="FF0000"/>
                </a:solidFill>
                <a:latin typeface="Segoe UI" panose="020B0502040204020203" pitchFamily="34" charset="0"/>
                <a:ea typeface="Calibri" panose="020F0502020204030204" pitchFamily="34" charset="0"/>
                <a:cs typeface="Segoe UI" panose="020B0502040204020203" pitchFamily="34" charset="0"/>
              </a:rPr>
              <a:t>on the Bank side. </a:t>
            </a:r>
          </a:p>
          <a:p>
            <a:pPr marL="171450" indent="-171450">
              <a:spcBef>
                <a:spcPts val="300"/>
              </a:spcBef>
              <a:spcAft>
                <a:spcPts val="300"/>
              </a:spcAft>
              <a:buFont typeface="Arial" panose="020B0604020202020204" pitchFamily="34" charset="0"/>
              <a:buChar char="•"/>
            </a:pPr>
            <a:r>
              <a:rPr lang="en-US" b="1" dirty="0">
                <a:latin typeface="Segoe UI" panose="020B0502040204020203" pitchFamily="34" charset="0"/>
                <a:ea typeface="Calibri" panose="020F0502020204030204" pitchFamily="34" charset="0"/>
                <a:cs typeface="Segoe UI" panose="020B0502040204020203" pitchFamily="34" charset="0"/>
              </a:rPr>
              <a:t>Recall No Objection button </a:t>
            </a:r>
            <a:r>
              <a:rPr lang="en-US" dirty="0">
                <a:latin typeface="Segoe UI" panose="020B0502040204020203" pitchFamily="34" charset="0"/>
                <a:ea typeface="Calibri" panose="020F0502020204030204" pitchFamily="34" charset="0"/>
                <a:cs typeface="Segoe UI" panose="020B0502040204020203" pitchFamily="34" charset="0"/>
              </a:rPr>
              <a:t>- TTL will now have a button to recall the No Objection</a:t>
            </a:r>
          </a:p>
          <a:p>
            <a:pPr marL="171450" indent="-171450">
              <a:spcBef>
                <a:spcPts val="300"/>
              </a:spcBef>
              <a:spcAft>
                <a:spcPts val="300"/>
              </a:spcAft>
              <a:buFont typeface="Arial" panose="020B0604020202020204" pitchFamily="34" charset="0"/>
              <a:buChar char="•"/>
            </a:pPr>
            <a:r>
              <a:rPr lang="en-US" dirty="0">
                <a:latin typeface="Segoe UI" panose="020B0502040204020203" pitchFamily="34" charset="0"/>
                <a:ea typeface="Calibri" panose="020F0502020204030204" pitchFamily="34" charset="0"/>
                <a:cs typeface="Segoe UI" panose="020B0502040204020203" pitchFamily="34" charset="0"/>
              </a:rPr>
              <a:t>This button will only be available for 48 hours after issuing the No Objection or until Borrower takes any action.</a:t>
            </a:r>
          </a:p>
          <a:p>
            <a:endParaRPr lang="en-US" dirty="0"/>
          </a:p>
        </p:txBody>
      </p:sp>
    </p:spTree>
    <p:extLst>
      <p:ext uri="{BB962C8B-B14F-4D97-AF65-F5344CB8AC3E}">
        <p14:creationId xmlns:p14="http://schemas.microsoft.com/office/powerpoint/2010/main" val="10069677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266" y="0"/>
            <a:ext cx="9145109" cy="819151"/>
            <a:chOff x="21266" y="0"/>
            <a:chExt cx="9145109" cy="819151"/>
          </a:xfrm>
        </p:grpSpPr>
        <p:pic>
          <p:nvPicPr>
            <p:cNvPr id="7" name="Picture 6"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 name="Picture 2">
            <a:extLst>
              <a:ext uri="{FF2B5EF4-FFF2-40B4-BE49-F238E27FC236}">
                <a16:creationId xmlns:a16="http://schemas.microsoft.com/office/drawing/2014/main" id="{7B2A7906-A77A-45B0-8B8F-9962D3860FB6}"/>
              </a:ext>
            </a:extLst>
          </p:cNvPr>
          <p:cNvPicPr>
            <a:picLocks noChangeAspect="1"/>
          </p:cNvPicPr>
          <p:nvPr/>
        </p:nvPicPr>
        <p:blipFill>
          <a:blip r:embed="rId4"/>
          <a:stretch>
            <a:fillRect/>
          </a:stretch>
        </p:blipFill>
        <p:spPr>
          <a:xfrm>
            <a:off x="37732" y="2439903"/>
            <a:ext cx="8962004" cy="4228025"/>
          </a:xfrm>
          <a:prstGeom prst="rect">
            <a:avLst/>
          </a:prstGeom>
        </p:spPr>
      </p:pic>
      <p:sp>
        <p:nvSpPr>
          <p:cNvPr id="4" name="Rectangle 3">
            <a:extLst>
              <a:ext uri="{FF2B5EF4-FFF2-40B4-BE49-F238E27FC236}">
                <a16:creationId xmlns:a16="http://schemas.microsoft.com/office/drawing/2014/main" id="{8FF13C3F-2FFC-40B2-812D-B14B32EF5A16}"/>
              </a:ext>
            </a:extLst>
          </p:cNvPr>
          <p:cNvSpPr/>
          <p:nvPr/>
        </p:nvSpPr>
        <p:spPr>
          <a:xfrm>
            <a:off x="144264" y="1147008"/>
            <a:ext cx="8893203" cy="1323439"/>
          </a:xfrm>
          <a:prstGeom prst="rect">
            <a:avLst/>
          </a:prstGeom>
        </p:spPr>
        <p:txBody>
          <a:bodyPr wrap="square">
            <a:spAutoFit/>
          </a:bodyPr>
          <a:lstStyle/>
          <a:p>
            <a:pPr lvl="0"/>
            <a:r>
              <a:rPr lang="en-US" dirty="0">
                <a:solidFill>
                  <a:schemeClr val="accent4">
                    <a:lumMod val="60000"/>
                    <a:lumOff val="40000"/>
                  </a:schemeClr>
                </a:solidFill>
                <a:latin typeface="Calibri" panose="020F0502020204030204" pitchFamily="34" charset="0"/>
                <a:cs typeface="Calibri" panose="020F0502020204030204" pitchFamily="34" charset="0"/>
              </a:rPr>
              <a:t>Complaints under any activity is to be updated in the system by the IA responsible.  The Agency User  Creates/Edits Complaint, Sends it to the Bank in case of Prior review activity, and until the same is resolved, the IA should not move forward with the activity implementation.  For post review activities, only after taking appropriate action, and resolving the Complaint, the IA may move forward with the activity implementation</a:t>
            </a:r>
          </a:p>
        </p:txBody>
      </p:sp>
      <p:pic>
        <p:nvPicPr>
          <p:cNvPr id="11" name="Picture 10">
            <a:extLst>
              <a:ext uri="{FF2B5EF4-FFF2-40B4-BE49-F238E27FC236}">
                <a16:creationId xmlns:a16="http://schemas.microsoft.com/office/drawing/2014/main" id="{1E9A2F2C-3A59-4694-A514-CEFB698E316B}"/>
              </a:ext>
            </a:extLst>
          </p:cNvPr>
          <p:cNvPicPr>
            <a:picLocks noChangeAspect="1"/>
          </p:cNvPicPr>
          <p:nvPr/>
        </p:nvPicPr>
        <p:blipFill>
          <a:blip r:embed="rId5">
            <a:duotone>
              <a:schemeClr val="bg2">
                <a:shade val="45000"/>
                <a:satMod val="135000"/>
              </a:schemeClr>
              <a:prstClr val="white"/>
            </a:duotone>
          </a:blip>
          <a:stretch>
            <a:fillRect/>
          </a:stretch>
        </p:blipFill>
        <p:spPr>
          <a:xfrm>
            <a:off x="0" y="637064"/>
            <a:ext cx="9144000" cy="585788"/>
          </a:xfrm>
          <a:prstGeom prst="rect">
            <a:avLst/>
          </a:prstGeom>
        </p:spPr>
      </p:pic>
      <p:sp>
        <p:nvSpPr>
          <p:cNvPr id="12" name="Rectangle 11">
            <a:extLst>
              <a:ext uri="{FF2B5EF4-FFF2-40B4-BE49-F238E27FC236}">
                <a16:creationId xmlns:a16="http://schemas.microsoft.com/office/drawing/2014/main" id="{3267441E-060C-479E-841B-1871A4A003FE}"/>
              </a:ext>
            </a:extLst>
          </p:cNvPr>
          <p:cNvSpPr/>
          <p:nvPr/>
        </p:nvSpPr>
        <p:spPr>
          <a:xfrm>
            <a:off x="118023" y="692625"/>
            <a:ext cx="368562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Complaints </a:t>
            </a:r>
          </a:p>
        </p:txBody>
      </p:sp>
    </p:spTree>
    <p:extLst>
      <p:ext uri="{BB962C8B-B14F-4D97-AF65-F5344CB8AC3E}">
        <p14:creationId xmlns:p14="http://schemas.microsoft.com/office/powerpoint/2010/main" val="4784882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32FAC68-0500-446D-9CC0-FDECE1182EFF}"/>
              </a:ext>
            </a:extLst>
          </p:cNvPr>
          <p:cNvPicPr>
            <a:picLocks noGrp="1" noChangeAspect="1"/>
          </p:cNvPicPr>
          <p:nvPr>
            <p:ph idx="1"/>
          </p:nvPr>
        </p:nvPicPr>
        <p:blipFill>
          <a:blip r:embed="rId2"/>
          <a:stretch>
            <a:fillRect/>
          </a:stretch>
        </p:blipFill>
        <p:spPr>
          <a:xfrm>
            <a:off x="417249" y="1855433"/>
            <a:ext cx="8506985" cy="3634540"/>
          </a:xfrm>
          <a:prstGeom prst="rect">
            <a:avLst/>
          </a:prstGeom>
        </p:spPr>
      </p:pic>
      <p:grpSp>
        <p:nvGrpSpPr>
          <p:cNvPr id="5" name="Group 4">
            <a:extLst>
              <a:ext uri="{FF2B5EF4-FFF2-40B4-BE49-F238E27FC236}">
                <a16:creationId xmlns:a16="http://schemas.microsoft.com/office/drawing/2014/main" id="{CAA9170B-C81D-4AF8-87B7-750CCF162070}"/>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8EF6DA33-B7FB-4280-BEAB-9A8D594B9E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08BCF279-763C-4153-AC82-4DC075742B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a:extLst>
              <a:ext uri="{FF2B5EF4-FFF2-40B4-BE49-F238E27FC236}">
                <a16:creationId xmlns:a16="http://schemas.microsoft.com/office/drawing/2014/main" id="{75E2FED7-90C3-411E-B921-E69871771AB4}"/>
              </a:ext>
            </a:extLst>
          </p:cNvPr>
          <p:cNvPicPr>
            <a:picLocks noChangeAspect="1"/>
          </p:cNvPicPr>
          <p:nvPr/>
        </p:nvPicPr>
        <p:blipFill>
          <a:blip r:embed="rId5">
            <a:duotone>
              <a:schemeClr val="bg2">
                <a:shade val="45000"/>
                <a:satMod val="135000"/>
              </a:schemeClr>
              <a:prstClr val="white"/>
            </a:duotone>
          </a:blip>
          <a:stretch>
            <a:fillRect/>
          </a:stretch>
        </p:blipFill>
        <p:spPr>
          <a:xfrm>
            <a:off x="0" y="787989"/>
            <a:ext cx="9144000" cy="585788"/>
          </a:xfrm>
          <a:prstGeom prst="rect">
            <a:avLst/>
          </a:prstGeom>
        </p:spPr>
      </p:pic>
      <p:sp>
        <p:nvSpPr>
          <p:cNvPr id="9" name="Rectangle 8">
            <a:extLst>
              <a:ext uri="{FF2B5EF4-FFF2-40B4-BE49-F238E27FC236}">
                <a16:creationId xmlns:a16="http://schemas.microsoft.com/office/drawing/2014/main" id="{553DCED6-03C2-4541-A6D0-C3C67A9638A8}"/>
              </a:ext>
            </a:extLst>
          </p:cNvPr>
          <p:cNvSpPr/>
          <p:nvPr/>
        </p:nvSpPr>
        <p:spPr>
          <a:xfrm>
            <a:off x="118023" y="879062"/>
            <a:ext cx="368562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Complaints </a:t>
            </a:r>
          </a:p>
        </p:txBody>
      </p:sp>
    </p:spTree>
    <p:extLst>
      <p:ext uri="{BB962C8B-B14F-4D97-AF65-F5344CB8AC3E}">
        <p14:creationId xmlns:p14="http://schemas.microsoft.com/office/powerpoint/2010/main" val="41787150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6" name="Group 5"/>
          <p:cNvGrpSpPr/>
          <p:nvPr/>
        </p:nvGrpSpPr>
        <p:grpSpPr>
          <a:xfrm>
            <a:off x="21266" y="0"/>
            <a:ext cx="9145109" cy="819151"/>
            <a:chOff x="21266" y="0"/>
            <a:chExt cx="9145109" cy="819151"/>
          </a:xfrm>
        </p:grpSpPr>
        <p:pic>
          <p:nvPicPr>
            <p:cNvPr id="7" name="Picture 6"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p:cNvSpPr/>
          <p:nvPr/>
        </p:nvSpPr>
        <p:spPr>
          <a:xfrm>
            <a:off x="118023" y="879062"/>
            <a:ext cx="368562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Complaints </a:t>
            </a:r>
          </a:p>
        </p:txBody>
      </p:sp>
      <p:sp>
        <p:nvSpPr>
          <p:cNvPr id="4" name="Rectangle 3">
            <a:extLst>
              <a:ext uri="{FF2B5EF4-FFF2-40B4-BE49-F238E27FC236}">
                <a16:creationId xmlns:a16="http://schemas.microsoft.com/office/drawing/2014/main" id="{8FF13C3F-2FFC-40B2-812D-B14B32EF5A16}"/>
              </a:ext>
            </a:extLst>
          </p:cNvPr>
          <p:cNvSpPr/>
          <p:nvPr/>
        </p:nvSpPr>
        <p:spPr>
          <a:xfrm>
            <a:off x="48823" y="1387710"/>
            <a:ext cx="8988645" cy="338554"/>
          </a:xfrm>
          <a:prstGeom prst="rect">
            <a:avLst/>
          </a:prstGeom>
        </p:spPr>
        <p:txBody>
          <a:bodyPr wrap="square">
            <a:spAutoFit/>
          </a:bodyPr>
          <a:lstStyle/>
          <a:p>
            <a:pPr lvl="0"/>
            <a:r>
              <a:rPr lang="en-US" dirty="0">
                <a:latin typeface="Calibri" panose="020F0502020204030204" pitchFamily="34" charset="0"/>
                <a:cs typeface="Calibri" panose="020F0502020204030204" pitchFamily="34" charset="0"/>
              </a:rPr>
              <a:t>Click on </a:t>
            </a:r>
            <a:r>
              <a:rPr lang="en-US" dirty="0">
                <a:solidFill>
                  <a:schemeClr val="tx1">
                    <a:lumMod val="50000"/>
                    <a:lumOff val="50000"/>
                  </a:schemeClr>
                </a:solidFill>
                <a:latin typeface="Calibri" panose="020F0502020204030204" pitchFamily="34" charset="0"/>
                <a:cs typeface="Calibri" panose="020F0502020204030204" pitchFamily="34" charset="0"/>
              </a:rPr>
              <a:t>Add Complaint </a:t>
            </a:r>
            <a:r>
              <a:rPr lang="en-US" u="sng" dirty="0">
                <a:latin typeface="Calibri" panose="020F0502020204030204" pitchFamily="34" charset="0"/>
                <a:cs typeface="Calibri" panose="020F0502020204030204" pitchFamily="34" charset="0"/>
              </a:rPr>
              <a:t>ONLY</a:t>
            </a:r>
            <a:r>
              <a:rPr lang="en-US" dirty="0">
                <a:solidFill>
                  <a:schemeClr val="tx1">
                    <a:lumMod val="50000"/>
                    <a:lumOff val="5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the specific stage of the roadmap which is pertaining to the complain. </a:t>
            </a:r>
          </a:p>
        </p:txBody>
      </p:sp>
      <p:pic>
        <p:nvPicPr>
          <p:cNvPr id="5" name="Picture 4">
            <a:extLst>
              <a:ext uri="{FF2B5EF4-FFF2-40B4-BE49-F238E27FC236}">
                <a16:creationId xmlns:a16="http://schemas.microsoft.com/office/drawing/2014/main" id="{CF975FED-402E-4617-AB27-C92C4151598C}"/>
              </a:ext>
            </a:extLst>
          </p:cNvPr>
          <p:cNvPicPr>
            <a:picLocks noChangeAspect="1"/>
          </p:cNvPicPr>
          <p:nvPr/>
        </p:nvPicPr>
        <p:blipFill>
          <a:blip r:embed="rId5"/>
          <a:stretch>
            <a:fillRect/>
          </a:stretch>
        </p:blipFill>
        <p:spPr>
          <a:xfrm>
            <a:off x="48823" y="1806103"/>
            <a:ext cx="8988646" cy="4263908"/>
          </a:xfrm>
          <a:prstGeom prst="rect">
            <a:avLst/>
          </a:prstGeom>
        </p:spPr>
      </p:pic>
    </p:spTree>
    <p:extLst>
      <p:ext uri="{BB962C8B-B14F-4D97-AF65-F5344CB8AC3E}">
        <p14:creationId xmlns:p14="http://schemas.microsoft.com/office/powerpoint/2010/main" val="2725392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654188E-EB8E-4FAF-BEDF-5AF80B6761F7}"/>
              </a:ext>
            </a:extLst>
          </p:cNvPr>
          <p:cNvGraphicFramePr>
            <a:graphicFrameLocks noGrp="1"/>
          </p:cNvGraphicFramePr>
          <p:nvPr>
            <p:extLst>
              <p:ext uri="{D42A27DB-BD31-4B8C-83A1-F6EECF244321}">
                <p14:modId xmlns:p14="http://schemas.microsoft.com/office/powerpoint/2010/main" val="2431289097"/>
              </p:ext>
            </p:extLst>
          </p:nvPr>
        </p:nvGraphicFramePr>
        <p:xfrm>
          <a:off x="276446" y="1149067"/>
          <a:ext cx="8533068" cy="5270967"/>
        </p:xfrm>
        <a:graphic>
          <a:graphicData uri="http://schemas.openxmlformats.org/drawingml/2006/table">
            <a:tbl>
              <a:tblPr firstRow="1" firstCol="1" bandRow="1"/>
              <a:tblGrid>
                <a:gridCol w="226865">
                  <a:extLst>
                    <a:ext uri="{9D8B030D-6E8A-4147-A177-3AD203B41FA5}">
                      <a16:colId xmlns:a16="http://schemas.microsoft.com/office/drawing/2014/main" val="751562205"/>
                    </a:ext>
                  </a:extLst>
                </a:gridCol>
                <a:gridCol w="3349101">
                  <a:extLst>
                    <a:ext uri="{9D8B030D-6E8A-4147-A177-3AD203B41FA5}">
                      <a16:colId xmlns:a16="http://schemas.microsoft.com/office/drawing/2014/main" val="3603863338"/>
                    </a:ext>
                  </a:extLst>
                </a:gridCol>
                <a:gridCol w="4957102">
                  <a:extLst>
                    <a:ext uri="{9D8B030D-6E8A-4147-A177-3AD203B41FA5}">
                      <a16:colId xmlns:a16="http://schemas.microsoft.com/office/drawing/2014/main" val="1261882318"/>
                    </a:ext>
                  </a:extLst>
                </a:gridCol>
              </a:tblGrid>
              <a:tr h="196213">
                <a:tc>
                  <a:txBody>
                    <a:bodyPr/>
                    <a:lstStyle/>
                    <a:p>
                      <a:pPr marL="0" marR="0" algn="ctr">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rPr>
                        <a:t>#</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rPr>
                        <a:t>Name</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rPr>
                        <a:t>URL</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844115"/>
                  </a:ext>
                </a:extLst>
              </a:tr>
              <a:tr h="174797">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STEP Overview</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
                        </a:rPr>
                        <a:t>https://wbnpf.procurementinet.org/STEP-Overview</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666090"/>
                  </a:ext>
                </a:extLst>
              </a:tr>
              <a:tr h="198329">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Account Registration</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3"/>
                        </a:rPr>
                        <a:t>https://wbnpf.procurementinet.org/Account-Registration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767010"/>
                  </a:ext>
                </a:extLst>
              </a:tr>
              <a:tr h="163942">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3</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Create Password and STEP Access</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4"/>
                        </a:rPr>
                        <a:t>https://wbnpf.procurementinet.org/create-password-and-step-access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881747"/>
                  </a:ext>
                </a:extLst>
              </a:tr>
              <a:tr h="145422">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4</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STEP Dashboard Overview</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5"/>
                        </a:rPr>
                        <a:t>https://wbnpf.procurementinet.org/step-dashboard-overview</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531813"/>
                  </a:ext>
                </a:extLst>
              </a:tr>
              <a:tr h="158634">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5</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Project Details</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6"/>
                        </a:rPr>
                        <a:t>https://wbnpf.procurementinet.org/project-details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802965"/>
                  </a:ext>
                </a:extLst>
              </a:tr>
              <a:tr h="171847">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6</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Upload PPSD</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7"/>
                        </a:rPr>
                        <a:t>https://wbnpf.procurementinet.org/upload-ppsd</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688788"/>
                  </a:ext>
                </a:extLst>
              </a:tr>
              <a:tr h="153326">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7</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Create and Submit GPN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8"/>
                        </a:rPr>
                        <a:t>https://wbnpf.procurementinet.org/Create-and-Submit-GPN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162956"/>
                  </a:ext>
                </a:extLst>
              </a:tr>
              <a:tr h="174472">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8</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Create Procurement Plan</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9"/>
                        </a:rPr>
                        <a:t>https://wbnpf.procurementinet.org/create-procurement-plan</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794703"/>
                  </a:ext>
                </a:extLst>
              </a:tr>
              <a:tr h="18768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9</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Submit PP and Bank Response</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10"/>
                        </a:rPr>
                        <a:t>https://wbnpf.procurementinet.org/submit-pp-and-bank-response</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262259"/>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10</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Edit Procurement Plan</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11"/>
                        </a:rPr>
                        <a:t>https://wbnpf.procurementinet.org/edit-procurement-plan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119968"/>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11</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Procurement Plan Features</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12"/>
                        </a:rPr>
                        <a:t>https://wbnpf.procurementinet.org/procurement-plan-features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072331"/>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12</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Prior Review - Draft BD - Upload Documents</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13"/>
                        </a:rPr>
                        <a:t>https://wbnpf.procurementinet.org/prior-review-draft-bd-upload-documents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18982"/>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13</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Prior Review - Draft BD - Send to Bank and Bank Response</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14"/>
                        </a:rPr>
                        <a:t>https://wbnpf.procurementinet.org/prior-review-draft-bd-send-bank-and-bank-response</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582022"/>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14</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Prior Review - Upload Issued BD and Notification</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15"/>
                        </a:rPr>
                        <a:t>https://wbnpf.procurementinet.org/prior-review-upload-issued-bd-and-notification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881680"/>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15</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rPr>
                        <a:t>Prior Review - Specific Procurement Notice</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16"/>
                        </a:rPr>
                        <a:t>https://wbnpf.procurementinet.org/prior-review-specific-procurement-notice</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314409"/>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16</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Amendments to BD</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17"/>
                        </a:rPr>
                        <a:t>https://wbnpf.procurementinet.org/prior-review-amendments-bd</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74883"/>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17</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Bid Opening Minutes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18"/>
                        </a:rPr>
                        <a:t>https://wbnpf.procurementinet.org/prior-review-bid-opening-minutes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883562"/>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18</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Bid Validity Extension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19"/>
                        </a:rPr>
                        <a:t>https://wbnpf.procurementinet.org/prior-review-bid-validity-extension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292608"/>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19</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BER - Add Firms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20"/>
                        </a:rPr>
                        <a:t>https://wbnpf.procurementinet.org/prior-review-ber-add-firms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378336"/>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20</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BER - Evaluated Contracts and Bank's Response</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1"/>
                        </a:rPr>
                        <a:t>https://wbnpf.procurementinet.org/prior-review-ber-evaluated-contracts-and-banks-response</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044308"/>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21</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Standstill and Debriefing</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22"/>
                        </a:rPr>
                        <a:t>https://wbnpf.procurementinet.org/prior-review-standstill-and-debriefing</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450993"/>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22</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Notification of Award</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3"/>
                        </a:rPr>
                        <a:t>https://wbnpf.procurementinet.org/prior-review-notification-award</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405747"/>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23</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Signed Contract and BO Form</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4"/>
                        </a:rPr>
                        <a:t>https://wbnpf.procurementinet.org/prior-review-signed-contract-and-bo-form</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471005"/>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24</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Contract Amendment and Contract Form</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5"/>
                        </a:rPr>
                        <a:t>https://wbnpf.procurementinet.org/prior-review-contract-amendment-and-contract-form</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61811"/>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25</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Contract Completion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6"/>
                        </a:rPr>
                        <a:t>https://wbnpf.procurementinet.org/prior-review-contract-completion</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227944"/>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26</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Prior Review - Contract Termination</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7"/>
                        </a:rPr>
                        <a:t>https://wbnpf.procurementinet.org/prior-review-contract-termination</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220975"/>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27</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Post Review - Terms of Reference</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28"/>
                        </a:rPr>
                        <a:t>https://wbnpf.procurementinet.org/post-review-terms-reference</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830903"/>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28</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Post Review (CS) - Key Procurement Steps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a:solidFill>
                            <a:srgbClr val="000000"/>
                          </a:solidFill>
                          <a:effectLst/>
                          <a:latin typeface="Calibri" panose="020F0502020204030204" pitchFamily="34" charset="0"/>
                          <a:ea typeface="Calibri" panose="020F0502020204030204" pitchFamily="34" charset="0"/>
                          <a:hlinkClick r:id="rId29"/>
                        </a:rPr>
                        <a:t>https://wbnpf.procurementinet.org/post-review-cs-key-procurement-steps</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790694"/>
                  </a:ext>
                </a:extLst>
              </a:tr>
              <a:tr h="177315">
                <a:tc>
                  <a:txBody>
                    <a:bodyPr/>
                    <a:lstStyle/>
                    <a:p>
                      <a:pPr marL="0" marR="0" algn="r">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29</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rPr>
                        <a:t>Post Review - Contract Amendment</a:t>
                      </a:r>
                      <a:endParaRPr lang="en-US" sz="80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solidFill>
                            <a:srgbClr val="000000"/>
                          </a:solidFill>
                          <a:effectLst/>
                          <a:latin typeface="Calibri" panose="020F0502020204030204" pitchFamily="34" charset="0"/>
                          <a:ea typeface="Calibri" panose="020F0502020204030204" pitchFamily="34" charset="0"/>
                          <a:hlinkClick r:id="rId30"/>
                        </a:rPr>
                        <a:t>https://wbnpf.procurementinet.org/post-review-contract-amendment</a:t>
                      </a:r>
                      <a:endParaRPr lang="en-US" sz="800" dirty="0">
                        <a:effectLst/>
                        <a:latin typeface="Calibri" panose="020F0502020204030204" pitchFamily="34" charset="0"/>
                        <a:ea typeface="Calibri" panose="020F0502020204030204" pitchFamily="34" charset="0"/>
                      </a:endParaRPr>
                    </a:p>
                  </a:txBody>
                  <a:tcPr marL="34615" marR="34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047003"/>
                  </a:ext>
                </a:extLst>
              </a:tr>
            </a:tbl>
          </a:graphicData>
        </a:graphic>
      </p:graphicFrame>
      <p:pic>
        <p:nvPicPr>
          <p:cNvPr id="8" name="Picture 7">
            <a:extLst>
              <a:ext uri="{FF2B5EF4-FFF2-40B4-BE49-F238E27FC236}">
                <a16:creationId xmlns:a16="http://schemas.microsoft.com/office/drawing/2014/main" id="{D1D269DD-DE70-4D44-81F1-32533375C204}"/>
              </a:ext>
            </a:extLst>
          </p:cNvPr>
          <p:cNvPicPr>
            <a:picLocks noChangeAspect="1"/>
          </p:cNvPicPr>
          <p:nvPr/>
        </p:nvPicPr>
        <p:blipFill>
          <a:blip r:embed="rId31">
            <a:duotone>
              <a:schemeClr val="bg2">
                <a:shade val="45000"/>
                <a:satMod val="135000"/>
              </a:schemeClr>
              <a:prstClr val="white"/>
            </a:duotone>
          </a:blip>
          <a:stretch>
            <a:fillRect/>
          </a:stretch>
        </p:blipFill>
        <p:spPr>
          <a:xfrm>
            <a:off x="0" y="601415"/>
            <a:ext cx="8809514" cy="471452"/>
          </a:xfrm>
          <a:prstGeom prst="rect">
            <a:avLst/>
          </a:prstGeom>
        </p:spPr>
      </p:pic>
      <p:sp>
        <p:nvSpPr>
          <p:cNvPr id="9" name="Rectangle 8">
            <a:extLst>
              <a:ext uri="{FF2B5EF4-FFF2-40B4-BE49-F238E27FC236}">
                <a16:creationId xmlns:a16="http://schemas.microsoft.com/office/drawing/2014/main" id="{D21472A7-EF57-4287-9947-B5E98EA01362}"/>
              </a:ext>
            </a:extLst>
          </p:cNvPr>
          <p:cNvSpPr/>
          <p:nvPr/>
        </p:nvSpPr>
        <p:spPr>
          <a:xfrm>
            <a:off x="42618" y="615569"/>
            <a:ext cx="4580182" cy="523220"/>
          </a:xfrm>
          <a:prstGeom prst="rect">
            <a:avLst/>
          </a:prstGeom>
        </p:spPr>
        <p:txBody>
          <a:bodyPr wrap="squar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Online resources</a:t>
            </a:r>
          </a:p>
        </p:txBody>
      </p:sp>
    </p:spTree>
    <p:extLst>
      <p:ext uri="{BB962C8B-B14F-4D97-AF65-F5344CB8AC3E}">
        <p14:creationId xmlns:p14="http://schemas.microsoft.com/office/powerpoint/2010/main" val="22937367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6" name="Group 5"/>
          <p:cNvGrpSpPr/>
          <p:nvPr/>
        </p:nvGrpSpPr>
        <p:grpSpPr>
          <a:xfrm>
            <a:off x="21266" y="0"/>
            <a:ext cx="9145109" cy="819151"/>
            <a:chOff x="21266" y="0"/>
            <a:chExt cx="9145109" cy="819151"/>
          </a:xfrm>
        </p:grpSpPr>
        <p:pic>
          <p:nvPicPr>
            <p:cNvPr id="7" name="Picture 6"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p:cNvSpPr/>
          <p:nvPr/>
        </p:nvSpPr>
        <p:spPr>
          <a:xfrm>
            <a:off x="118023" y="879062"/>
            <a:ext cx="368562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Complaints </a:t>
            </a:r>
          </a:p>
        </p:txBody>
      </p:sp>
      <p:sp>
        <p:nvSpPr>
          <p:cNvPr id="4" name="Rectangle 3">
            <a:extLst>
              <a:ext uri="{FF2B5EF4-FFF2-40B4-BE49-F238E27FC236}">
                <a16:creationId xmlns:a16="http://schemas.microsoft.com/office/drawing/2014/main" id="{8FF13C3F-2FFC-40B2-812D-B14B32EF5A16}"/>
              </a:ext>
            </a:extLst>
          </p:cNvPr>
          <p:cNvSpPr/>
          <p:nvPr/>
        </p:nvSpPr>
        <p:spPr>
          <a:xfrm>
            <a:off x="48823" y="1515306"/>
            <a:ext cx="8988645" cy="584775"/>
          </a:xfrm>
          <a:prstGeom prst="rect">
            <a:avLst/>
          </a:prstGeom>
        </p:spPr>
        <p:txBody>
          <a:bodyPr wrap="square">
            <a:spAutoFit/>
          </a:bodyPr>
          <a:lstStyle/>
          <a:p>
            <a:pPr lvl="0"/>
            <a:r>
              <a:rPr lang="en-US" dirty="0">
                <a:latin typeface="Calibri" panose="020F0502020204030204" pitchFamily="34" charset="0"/>
                <a:cs typeface="Calibri" panose="020F0502020204030204" pitchFamily="34" charset="0"/>
              </a:rPr>
              <a:t>Fill up the details as requested in the Datasheet in the Complaints section</a:t>
            </a:r>
          </a:p>
          <a:p>
            <a:pPr lvl="0"/>
            <a:endParaRPr lang="en-US"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4EF9797-A396-4E9C-ACE7-1DC4E61C8946}"/>
              </a:ext>
            </a:extLst>
          </p:cNvPr>
          <p:cNvSpPr/>
          <p:nvPr/>
        </p:nvSpPr>
        <p:spPr>
          <a:xfrm>
            <a:off x="16924" y="1270747"/>
            <a:ext cx="8988645" cy="338554"/>
          </a:xfrm>
          <a:prstGeom prst="rect">
            <a:avLst/>
          </a:prstGeom>
        </p:spPr>
        <p:txBody>
          <a:bodyPr wrap="square">
            <a:spAutoFit/>
          </a:bodyPr>
          <a:lstStyle/>
          <a:p>
            <a:pPr lvl="0"/>
            <a:r>
              <a:rPr lang="en-US" dirty="0">
                <a:solidFill>
                  <a:schemeClr val="tx1">
                    <a:lumMod val="50000"/>
                    <a:lumOff val="50000"/>
                  </a:schemeClr>
                </a:solidFill>
                <a:latin typeface="Calibri" panose="020F0502020204030204" pitchFamily="34" charset="0"/>
                <a:cs typeface="Calibri" panose="020F0502020204030204" pitchFamily="34" charset="0"/>
              </a:rPr>
              <a:t>Add Complaint……………………contd.</a:t>
            </a:r>
          </a:p>
        </p:txBody>
      </p:sp>
      <p:pic>
        <p:nvPicPr>
          <p:cNvPr id="5" name="Picture 4">
            <a:extLst>
              <a:ext uri="{FF2B5EF4-FFF2-40B4-BE49-F238E27FC236}">
                <a16:creationId xmlns:a16="http://schemas.microsoft.com/office/drawing/2014/main" id="{04AF9E2B-04A0-4C39-A96B-945D7206C472}"/>
              </a:ext>
            </a:extLst>
          </p:cNvPr>
          <p:cNvPicPr>
            <a:picLocks noChangeAspect="1"/>
          </p:cNvPicPr>
          <p:nvPr/>
        </p:nvPicPr>
        <p:blipFill>
          <a:blip r:embed="rId5"/>
          <a:stretch>
            <a:fillRect/>
          </a:stretch>
        </p:blipFill>
        <p:spPr>
          <a:xfrm>
            <a:off x="356934" y="1898705"/>
            <a:ext cx="8631711" cy="4565595"/>
          </a:xfrm>
          <a:prstGeom prst="rect">
            <a:avLst/>
          </a:prstGeom>
        </p:spPr>
      </p:pic>
    </p:spTree>
    <p:extLst>
      <p:ext uri="{BB962C8B-B14F-4D97-AF65-F5344CB8AC3E}">
        <p14:creationId xmlns:p14="http://schemas.microsoft.com/office/powerpoint/2010/main" val="482191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6" name="Group 5"/>
          <p:cNvGrpSpPr/>
          <p:nvPr/>
        </p:nvGrpSpPr>
        <p:grpSpPr>
          <a:xfrm>
            <a:off x="21266" y="0"/>
            <a:ext cx="9145109" cy="819151"/>
            <a:chOff x="21266" y="0"/>
            <a:chExt cx="9145109" cy="819151"/>
          </a:xfrm>
        </p:grpSpPr>
        <p:pic>
          <p:nvPicPr>
            <p:cNvPr id="7" name="Picture 6"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p:cNvSpPr/>
          <p:nvPr/>
        </p:nvSpPr>
        <p:spPr>
          <a:xfrm>
            <a:off x="118023" y="879062"/>
            <a:ext cx="3685624"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Complaints </a:t>
            </a:r>
          </a:p>
        </p:txBody>
      </p:sp>
      <p:sp>
        <p:nvSpPr>
          <p:cNvPr id="4" name="Rectangle 3">
            <a:extLst>
              <a:ext uri="{FF2B5EF4-FFF2-40B4-BE49-F238E27FC236}">
                <a16:creationId xmlns:a16="http://schemas.microsoft.com/office/drawing/2014/main" id="{8FF13C3F-2FFC-40B2-812D-B14B32EF5A16}"/>
              </a:ext>
            </a:extLst>
          </p:cNvPr>
          <p:cNvSpPr/>
          <p:nvPr/>
        </p:nvSpPr>
        <p:spPr>
          <a:xfrm>
            <a:off x="48823" y="1387710"/>
            <a:ext cx="8988645" cy="338554"/>
          </a:xfrm>
          <a:prstGeom prst="rect">
            <a:avLst/>
          </a:prstGeom>
        </p:spPr>
        <p:txBody>
          <a:bodyPr wrap="square">
            <a:spAutoFit/>
          </a:bodyPr>
          <a:lstStyle/>
          <a:p>
            <a:pPr lvl="0"/>
            <a:r>
              <a:rPr lang="en-US" dirty="0">
                <a:solidFill>
                  <a:schemeClr val="tx1">
                    <a:lumMod val="50000"/>
                    <a:lumOff val="50000"/>
                  </a:schemeClr>
                </a:solidFill>
                <a:latin typeface="Calibri" panose="020F0502020204030204" pitchFamily="34" charset="0"/>
                <a:cs typeface="Calibri" panose="020F0502020204030204" pitchFamily="34" charset="0"/>
              </a:rPr>
              <a:t>Add Complaint……………………contd.</a:t>
            </a:r>
          </a:p>
        </p:txBody>
      </p:sp>
      <p:sp>
        <p:nvSpPr>
          <p:cNvPr id="11" name="Rectangle 10">
            <a:extLst>
              <a:ext uri="{FF2B5EF4-FFF2-40B4-BE49-F238E27FC236}">
                <a16:creationId xmlns:a16="http://schemas.microsoft.com/office/drawing/2014/main" id="{07E4FF19-1016-4549-8845-01A8096B1FD5}"/>
              </a:ext>
            </a:extLst>
          </p:cNvPr>
          <p:cNvSpPr/>
          <p:nvPr/>
        </p:nvSpPr>
        <p:spPr>
          <a:xfrm>
            <a:off x="-1" y="1697356"/>
            <a:ext cx="9037469" cy="607539"/>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Click on Continue button at the bottom of the page after entering all the mandatory information in the fields marked with a red star</a:t>
            </a:r>
          </a:p>
        </p:txBody>
      </p:sp>
      <p:pic>
        <p:nvPicPr>
          <p:cNvPr id="12" name="Picture 11">
            <a:extLst>
              <a:ext uri="{FF2B5EF4-FFF2-40B4-BE49-F238E27FC236}">
                <a16:creationId xmlns:a16="http://schemas.microsoft.com/office/drawing/2014/main" id="{AC1216A1-50EF-4137-8BD0-2FFE1F3C8EB4}"/>
              </a:ext>
            </a:extLst>
          </p:cNvPr>
          <p:cNvPicPr>
            <a:picLocks noChangeAspect="1"/>
          </p:cNvPicPr>
          <p:nvPr/>
        </p:nvPicPr>
        <p:blipFill>
          <a:blip r:embed="rId5"/>
          <a:stretch>
            <a:fillRect/>
          </a:stretch>
        </p:blipFill>
        <p:spPr>
          <a:xfrm>
            <a:off x="0" y="2343543"/>
            <a:ext cx="9144000" cy="4279114"/>
          </a:xfrm>
          <a:prstGeom prst="rect">
            <a:avLst/>
          </a:prstGeom>
        </p:spPr>
      </p:pic>
    </p:spTree>
    <p:extLst>
      <p:ext uri="{BB962C8B-B14F-4D97-AF65-F5344CB8AC3E}">
        <p14:creationId xmlns:p14="http://schemas.microsoft.com/office/powerpoint/2010/main" val="3888010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A532-5844-424B-96A8-95AAE80542D7}"/>
              </a:ext>
            </a:extLst>
          </p:cNvPr>
          <p:cNvSpPr>
            <a:spLocks noGrp="1"/>
          </p:cNvSpPr>
          <p:nvPr>
            <p:ph type="title"/>
          </p:nvPr>
        </p:nvSpPr>
        <p:spPr>
          <a:xfrm>
            <a:off x="0" y="1168251"/>
            <a:ext cx="9144000" cy="650482"/>
          </a:xfrm>
        </p:spPr>
        <p:txBody>
          <a:bodyPr vert="horz" wrap="square" lIns="68580" tIns="34290" rIns="68580" bIns="34290" numCol="1" rtlCol="0" anchor="ctr" anchorCtr="0" compatLnSpc="1">
            <a:prstTxWarp prst="textNoShape">
              <a:avLst/>
            </a:prstTxWarp>
            <a:normAutofit fontScale="90000"/>
          </a:bodyPr>
          <a:lstStyle/>
          <a:p>
            <a:pPr algn="ctr"/>
            <a:r>
              <a:rPr lang="en-US" sz="2400" kern="1200" dirty="0">
                <a:solidFill>
                  <a:schemeClr val="bg1"/>
                </a:solidFill>
                <a:latin typeface="+mj-lt"/>
                <a:ea typeface="+mj-ea"/>
                <a:cs typeface="+mj-cs"/>
              </a:rPr>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STEP Enhancement and there after … </a:t>
            </a:r>
            <a:r>
              <a:rPr lang="en-US" sz="2325" kern="1200" dirty="0">
                <a:solidFill>
                  <a:schemeClr val="bg1"/>
                </a:solidFill>
                <a:latin typeface="+mj-lt"/>
                <a:ea typeface="+mj-ea"/>
                <a:cs typeface="+mj-cs"/>
              </a:rPr>
              <a:t>Handling Complaints Module in STEP </a:t>
            </a:r>
            <a:br>
              <a:rPr lang="en-US" sz="2325" kern="1200" dirty="0">
                <a:solidFill>
                  <a:schemeClr val="bg1"/>
                </a:solidFill>
                <a:latin typeface="+mj-lt"/>
                <a:ea typeface="+mj-ea"/>
                <a:cs typeface="+mj-cs"/>
              </a:rPr>
            </a:br>
            <a:r>
              <a:rPr lang="en-US" sz="2325" kern="1200" dirty="0">
                <a:solidFill>
                  <a:schemeClr val="bg1"/>
                </a:solidFill>
                <a:latin typeface="+mj-lt"/>
                <a:ea typeface="+mj-ea"/>
                <a:cs typeface="+mj-cs"/>
              </a:rPr>
              <a:t>(Q &amp; A).</a:t>
            </a:r>
          </a:p>
        </p:txBody>
      </p:sp>
      <p:sp>
        <p:nvSpPr>
          <p:cNvPr id="5" name="Content Placeholder 4">
            <a:extLst>
              <a:ext uri="{FF2B5EF4-FFF2-40B4-BE49-F238E27FC236}">
                <a16:creationId xmlns:a16="http://schemas.microsoft.com/office/drawing/2014/main" id="{16C3198C-F46F-410B-AFBA-34183BA9A6FE}"/>
              </a:ext>
            </a:extLst>
          </p:cNvPr>
          <p:cNvSpPr>
            <a:spLocks noGrp="1"/>
          </p:cNvSpPr>
          <p:nvPr>
            <p:ph idx="1"/>
          </p:nvPr>
        </p:nvSpPr>
        <p:spPr>
          <a:xfrm>
            <a:off x="204186" y="1446804"/>
            <a:ext cx="8631839" cy="4811953"/>
          </a:xfrm>
        </p:spPr>
        <p:txBody>
          <a:bodyPr>
            <a:normAutofit fontScale="32500" lnSpcReduction="20000"/>
          </a:bodyPr>
          <a:lstStyle/>
          <a:p>
            <a:pPr lvl="0" algn="just"/>
            <a:r>
              <a:rPr lang="en-US" sz="3000" b="1" dirty="0"/>
              <a:t>Are Borrowers required to record in STEP Complaints received for projects subject to the Guidelines?</a:t>
            </a:r>
            <a:endParaRPr lang="en-US" sz="3000" dirty="0"/>
          </a:p>
          <a:p>
            <a:r>
              <a:rPr lang="en-US" sz="3000" dirty="0"/>
              <a:t>          Yes, Borrowers are required to record all Complaints in STEP both for projects subject to the Procurement Regulations (for projects approved after July 1, 2016) as well as for those subject to the </a:t>
            </a:r>
            <a:r>
              <a:rPr lang="en-US" sz="3000" u="sng" dirty="0">
                <a:hlinkClick r:id="rId2"/>
              </a:rPr>
              <a:t>Procurement Guidelines</a:t>
            </a:r>
            <a:r>
              <a:rPr lang="en-US" sz="3000" dirty="0"/>
              <a:t> and the </a:t>
            </a:r>
            <a:r>
              <a:rPr lang="en-US" sz="3000" u="sng" dirty="0">
                <a:hlinkClick r:id="rId3"/>
              </a:rPr>
              <a:t>Consultants’ Guidelines</a:t>
            </a:r>
            <a:r>
              <a:rPr lang="en-US" sz="3000" dirty="0"/>
              <a:t> (for projects approved before July 1, 2016).</a:t>
            </a:r>
          </a:p>
          <a:p>
            <a:pPr marL="0" indent="0" algn="just"/>
            <a:r>
              <a:rPr lang="en-US" sz="3000" dirty="0"/>
              <a:t> </a:t>
            </a:r>
            <a:r>
              <a:rPr lang="en-US" sz="3000" b="1" dirty="0"/>
              <a:t>Should Complaints received on contracts not subject to the World Bank’s prior review be recorded in STEP? </a:t>
            </a:r>
            <a:endParaRPr lang="en-US" sz="3000" dirty="0"/>
          </a:p>
          <a:p>
            <a:pPr algn="just"/>
            <a:r>
              <a:rPr lang="en-US" sz="3000" dirty="0"/>
              <a:t>         Yes, all Complaints received by the Borrower should be recorded in STEP for both contracts subject to the World Bank’s prior review as well as Post-Review Contracts. </a:t>
            </a:r>
          </a:p>
          <a:p>
            <a:pPr lvl="0" algn="just"/>
            <a:r>
              <a:rPr lang="en-US" sz="3000" b="1" dirty="0"/>
              <a:t>Should Complaints received on contracts subject to national procurement procedures (NPP) be recorded in STEP? </a:t>
            </a:r>
            <a:endParaRPr lang="en-US" sz="3000" dirty="0"/>
          </a:p>
          <a:p>
            <a:pPr algn="just"/>
            <a:r>
              <a:rPr lang="en-US" sz="3000" dirty="0"/>
              <a:t>         Yes, Complaints received under contracts subject to NPP are handled in accordance the applicable complaint review rules and procedures as agreed by the World Bank and shall be recorded in STEP. </a:t>
            </a:r>
          </a:p>
          <a:p>
            <a:pPr lvl="0" algn="just"/>
            <a:r>
              <a:rPr lang="en-US" sz="3000" b="1" dirty="0"/>
              <a:t>Does the World Bank monitor the handling of Complaints for contracts not subject to the World Bank’s prior review?</a:t>
            </a:r>
            <a:endParaRPr lang="en-US" sz="3000" dirty="0"/>
          </a:p>
          <a:p>
            <a:pPr algn="just"/>
            <a:r>
              <a:rPr lang="en-US" sz="3000" dirty="0"/>
              <a:t>        Yes, as part of its implementation support and oversight, the World Bank monitors how Borrowers handle Complaints received on all contracts to ensure that they are addressed promptly and fairly. However, for contracts not subject to prior review, Borrowers are not required to submit the proposed draft response to the Complaint for the World Bank’s review prior to its issuance to the complainant. </a:t>
            </a:r>
            <a:r>
              <a:rPr lang="en-US" sz="3000" u="sng" dirty="0"/>
              <a:t>When selecting a sample of contracts to be post reviewed, contracts that have a Complaint will be prioritized.</a:t>
            </a:r>
          </a:p>
          <a:p>
            <a:endParaRPr lang="en-US" dirty="0"/>
          </a:p>
        </p:txBody>
      </p:sp>
      <p:grpSp>
        <p:nvGrpSpPr>
          <p:cNvPr id="6" name="Group 5">
            <a:extLst>
              <a:ext uri="{FF2B5EF4-FFF2-40B4-BE49-F238E27FC236}">
                <a16:creationId xmlns:a16="http://schemas.microsoft.com/office/drawing/2014/main" id="{E9FC4D52-9513-4F34-A2F1-8D0A2538DEE4}"/>
              </a:ext>
            </a:extLst>
          </p:cNvPr>
          <p:cNvGrpSpPr/>
          <p:nvPr/>
        </p:nvGrpSpPr>
        <p:grpSpPr>
          <a:xfrm>
            <a:off x="21266" y="0"/>
            <a:ext cx="9145109" cy="819151"/>
            <a:chOff x="21266" y="0"/>
            <a:chExt cx="9145109" cy="819151"/>
          </a:xfrm>
        </p:grpSpPr>
        <p:pic>
          <p:nvPicPr>
            <p:cNvPr id="7" name="Picture 6" descr="C:\Users\vijaykumarp\Desktop\ppt-bg.jpgppt-bg">
              <a:extLst>
                <a:ext uri="{FF2B5EF4-FFF2-40B4-BE49-F238E27FC236}">
                  <a16:creationId xmlns:a16="http://schemas.microsoft.com/office/drawing/2014/main" id="{7FB25B25-EC6A-4A09-91E6-FD0A1D5AC5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a:extLst>
                <a:ext uri="{FF2B5EF4-FFF2-40B4-BE49-F238E27FC236}">
                  <a16:creationId xmlns:a16="http://schemas.microsoft.com/office/drawing/2014/main" id="{09528C10-6F82-4DBC-A0F6-F76282DC88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a:extLst>
              <a:ext uri="{FF2B5EF4-FFF2-40B4-BE49-F238E27FC236}">
                <a16:creationId xmlns:a16="http://schemas.microsoft.com/office/drawing/2014/main" id="{FD051341-D14C-4847-8D2F-016ABA83A879}"/>
              </a:ext>
            </a:extLst>
          </p:cNvPr>
          <p:cNvPicPr>
            <a:picLocks noChangeAspect="1"/>
          </p:cNvPicPr>
          <p:nvPr/>
        </p:nvPicPr>
        <p:blipFill>
          <a:blip r:embed="rId6">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a:extLst>
              <a:ext uri="{FF2B5EF4-FFF2-40B4-BE49-F238E27FC236}">
                <a16:creationId xmlns:a16="http://schemas.microsoft.com/office/drawing/2014/main" id="{F8BF6E91-2CD6-4C31-A3A6-F7CE6EED6950}"/>
              </a:ext>
            </a:extLst>
          </p:cNvPr>
          <p:cNvSpPr/>
          <p:nvPr/>
        </p:nvSpPr>
        <p:spPr>
          <a:xfrm>
            <a:off x="118023" y="879062"/>
            <a:ext cx="4628318"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Complaints </a:t>
            </a:r>
            <a:r>
              <a:rPr lang="en-US" sz="2700" cap="all" dirty="0">
                <a:solidFill>
                  <a:srgbClr val="660066"/>
                </a:solidFill>
                <a:effectLst>
                  <a:outerShdw blurRad="50800" dist="38100" dir="2700000" algn="tl" rotWithShape="0">
                    <a:prstClr val="black">
                      <a:alpha val="40000"/>
                    </a:prstClr>
                  </a:outerShdw>
                </a:effectLst>
                <a:latin typeface="Arial Body"/>
                <a:cs typeface="Andes ExtraLight"/>
              </a:rPr>
              <a:t>FAQ</a:t>
            </a:r>
            <a:r>
              <a:rPr lang="en-US" sz="2700" dirty="0">
                <a:solidFill>
                  <a:srgbClr val="660066"/>
                </a:solidFill>
                <a:effectLst>
                  <a:outerShdw blurRad="50800" dist="38100" dir="2700000" algn="tl" rotWithShape="0">
                    <a:prstClr val="black">
                      <a:alpha val="40000"/>
                    </a:prstClr>
                  </a:outerShdw>
                </a:effectLst>
                <a:latin typeface="Arial Body"/>
                <a:cs typeface="Andes ExtraLight"/>
              </a:rPr>
              <a:t>s</a:t>
            </a:r>
            <a:endParaRPr lang="en-US" sz="2700" cap="all" dirty="0">
              <a:solidFill>
                <a:srgbClr val="660066"/>
              </a:solidFill>
              <a:effectLst>
                <a:outerShdw blurRad="50800" dist="38100" dir="2700000" algn="tl" rotWithShape="0">
                  <a:prstClr val="black">
                    <a:alpha val="40000"/>
                  </a:prstClr>
                </a:outerShdw>
              </a:effectLst>
              <a:latin typeface="Arial Body"/>
              <a:cs typeface="Andes ExtraLight"/>
            </a:endParaRPr>
          </a:p>
        </p:txBody>
      </p:sp>
    </p:spTree>
    <p:extLst>
      <p:ext uri="{BB962C8B-B14F-4D97-AF65-F5344CB8AC3E}">
        <p14:creationId xmlns:p14="http://schemas.microsoft.com/office/powerpoint/2010/main" val="25770143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A532-5844-424B-96A8-95AAE80542D7}"/>
              </a:ext>
            </a:extLst>
          </p:cNvPr>
          <p:cNvSpPr>
            <a:spLocks noGrp="1"/>
          </p:cNvSpPr>
          <p:nvPr>
            <p:ph type="title"/>
          </p:nvPr>
        </p:nvSpPr>
        <p:spPr>
          <a:xfrm>
            <a:off x="417399" y="1339850"/>
            <a:ext cx="8726601" cy="558627"/>
          </a:xfrm>
        </p:spPr>
        <p:txBody>
          <a:bodyPr vert="horz" wrap="square" lIns="68580" tIns="34290" rIns="68580" bIns="34290" numCol="1" rtlCol="0" anchor="ctr" anchorCtr="0" compatLnSpc="1">
            <a:prstTxWarp prst="textNoShape">
              <a:avLst/>
            </a:prstTxWarp>
            <a:normAutofit fontScale="90000"/>
          </a:bodyPr>
          <a:lstStyle/>
          <a:p>
            <a:pPr algn="ctr"/>
            <a:r>
              <a:rPr lang="en-US" sz="2400" kern="1200" dirty="0">
                <a:solidFill>
                  <a:schemeClr val="bg1"/>
                </a:solidFill>
                <a:latin typeface="+mj-lt"/>
                <a:ea typeface="+mj-ea"/>
                <a:cs typeface="+mj-cs"/>
              </a:rPr>
              <a:t>STEP Enhancement and there after ….(Q &amp; A </a:t>
            </a:r>
            <a:r>
              <a:rPr lang="en-US" sz="2400" kern="1200" dirty="0" err="1">
                <a:solidFill>
                  <a:schemeClr val="bg1"/>
                </a:solidFill>
                <a:latin typeface="+mj-lt"/>
                <a:ea typeface="+mj-ea"/>
                <a:cs typeface="+mj-cs"/>
              </a:rPr>
              <a:t>Contd</a:t>
            </a:r>
            <a:r>
              <a:rPr lang="en-US" sz="2400" kern="1200" dirty="0">
                <a:solidFill>
                  <a:schemeClr val="bg1"/>
                </a:solidFill>
                <a:latin typeface="+mj-lt"/>
                <a:ea typeface="+mj-ea"/>
                <a:cs typeface="+mj-cs"/>
              </a:rPr>
              <a:t>) ..</a:t>
            </a:r>
          </a:p>
        </p:txBody>
      </p:sp>
      <p:sp>
        <p:nvSpPr>
          <p:cNvPr id="8" name="Content Placeholder 7">
            <a:extLst>
              <a:ext uri="{FF2B5EF4-FFF2-40B4-BE49-F238E27FC236}">
                <a16:creationId xmlns:a16="http://schemas.microsoft.com/office/drawing/2014/main" id="{D99D05BE-46D8-4F54-9255-D4180756C2CF}"/>
              </a:ext>
            </a:extLst>
          </p:cNvPr>
          <p:cNvSpPr>
            <a:spLocks noGrp="1"/>
          </p:cNvSpPr>
          <p:nvPr>
            <p:ph idx="1"/>
          </p:nvPr>
        </p:nvSpPr>
        <p:spPr>
          <a:xfrm>
            <a:off x="357188" y="1572750"/>
            <a:ext cx="8478837" cy="4819172"/>
          </a:xfrm>
        </p:spPr>
        <p:txBody>
          <a:bodyPr>
            <a:normAutofit/>
          </a:bodyPr>
          <a:lstStyle/>
          <a:p>
            <a:pPr marL="0" indent="0"/>
            <a:r>
              <a:rPr lang="en-US" dirty="0"/>
              <a:t> </a:t>
            </a:r>
            <a:r>
              <a:rPr lang="en-US" sz="1000" b="1" dirty="0"/>
              <a:t>How does STEP support Borrowers to address Complaints?</a:t>
            </a:r>
            <a:endParaRPr lang="en-US" sz="1000" dirty="0"/>
          </a:p>
          <a:p>
            <a:pPr algn="just"/>
            <a:r>
              <a:rPr lang="en-US" sz="1000" dirty="0"/>
              <a:t>          STEP supports Borrowers to adhere to relevant procedures by not allowing users to record the next stage of the procurement process until the Complaint has been addressed. It promotes transparency by supporting the Borrower to maintain relevant information and records. STEP will also provide analytics on Complaints that can inform future risk management and procurement strategies and planning.</a:t>
            </a:r>
          </a:p>
          <a:p>
            <a:pPr lvl="0" algn="just"/>
            <a:r>
              <a:rPr lang="en-US" sz="1000" b="1" dirty="0"/>
              <a:t>Are Borrowers required to record the debriefing of bidders in STEP?</a:t>
            </a:r>
            <a:endParaRPr lang="en-US" sz="1000" dirty="0"/>
          </a:p>
          <a:p>
            <a:pPr algn="just"/>
            <a:r>
              <a:rPr lang="en-US" sz="1000" dirty="0"/>
              <a:t>           Yes, Borrowers shall promptly record in STEP all requests for debriefings including the results of the debriefings provided to interested parties.</a:t>
            </a:r>
          </a:p>
          <a:p>
            <a:pPr lvl="0" algn="just"/>
            <a:r>
              <a:rPr lang="en-US" sz="1000" b="1" dirty="0"/>
              <a:t>Should Borrowers record Complaints received prior to February 4, 2019 in STEP?</a:t>
            </a:r>
            <a:endParaRPr lang="en-US" sz="1000" dirty="0"/>
          </a:p>
          <a:p>
            <a:pPr algn="just"/>
            <a:r>
              <a:rPr lang="en-US" sz="1000" dirty="0"/>
              <a:t>          Borrowers are required to record in STEP all Complaints received on or after February 4, 2019.  Complaints received prior to February 4, 2019, but for which Borrowers have not responded to the complainants should also be recorded in STEP except those Complaints for which Borrower’s draft proposed response was submitted for the World Bank’s review prior to February 4, 2019. Likewise, all requests for debriefings received on or after February 4, 2019 and debriefings provided after this date shall be recorded in STEP. </a:t>
            </a:r>
          </a:p>
          <a:p>
            <a:endParaRPr lang="en-US" dirty="0"/>
          </a:p>
        </p:txBody>
      </p:sp>
      <p:grpSp>
        <p:nvGrpSpPr>
          <p:cNvPr id="5" name="Group 4">
            <a:extLst>
              <a:ext uri="{FF2B5EF4-FFF2-40B4-BE49-F238E27FC236}">
                <a16:creationId xmlns:a16="http://schemas.microsoft.com/office/drawing/2014/main" id="{BED3D93C-1B92-40DB-B057-19A25F65D1C5}"/>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2C6021FC-92FF-4E49-AD41-4CA7E9D1F8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03BEF31B-296F-4840-9009-18C6893108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a:extLst>
              <a:ext uri="{FF2B5EF4-FFF2-40B4-BE49-F238E27FC236}">
                <a16:creationId xmlns:a16="http://schemas.microsoft.com/office/drawing/2014/main" id="{A56192D5-A667-4CDB-8284-0749D5B6FA56}"/>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a:extLst>
              <a:ext uri="{FF2B5EF4-FFF2-40B4-BE49-F238E27FC236}">
                <a16:creationId xmlns:a16="http://schemas.microsoft.com/office/drawing/2014/main" id="{A290A916-8F70-42A2-8758-F14F8112B9CF}"/>
              </a:ext>
            </a:extLst>
          </p:cNvPr>
          <p:cNvSpPr/>
          <p:nvPr/>
        </p:nvSpPr>
        <p:spPr>
          <a:xfrm>
            <a:off x="118023" y="879062"/>
            <a:ext cx="4724498"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Arial Body"/>
                <a:cs typeface="Andes ExtraLight"/>
              </a:rPr>
              <a:t>STEP: Complaints FAQ</a:t>
            </a:r>
            <a:r>
              <a:rPr lang="en-US" sz="2700" dirty="0">
                <a:solidFill>
                  <a:srgbClr val="660066"/>
                </a:solidFill>
                <a:effectLst>
                  <a:outerShdw blurRad="50800" dist="38100" dir="2700000" algn="tl" rotWithShape="0">
                    <a:prstClr val="black">
                      <a:alpha val="40000"/>
                    </a:prstClr>
                  </a:outerShdw>
                </a:effectLst>
                <a:latin typeface="Arial Body"/>
                <a:cs typeface="Andes ExtraLight"/>
              </a:rPr>
              <a:t>s</a:t>
            </a:r>
            <a:r>
              <a:rPr lang="en-US" sz="2700" cap="all" dirty="0">
                <a:solidFill>
                  <a:srgbClr val="660066"/>
                </a:solidFill>
                <a:effectLst>
                  <a:outerShdw blurRad="50800" dist="38100" dir="2700000" algn="tl" rotWithShape="0">
                    <a:prstClr val="black">
                      <a:alpha val="40000"/>
                    </a:prstClr>
                  </a:outerShdw>
                </a:effectLst>
                <a:latin typeface="Arial Body"/>
                <a:cs typeface="Andes ExtraLight"/>
              </a:rPr>
              <a:t> </a:t>
            </a:r>
          </a:p>
        </p:txBody>
      </p:sp>
    </p:spTree>
    <p:extLst>
      <p:ext uri="{BB962C8B-B14F-4D97-AF65-F5344CB8AC3E}">
        <p14:creationId xmlns:p14="http://schemas.microsoft.com/office/powerpoint/2010/main" val="17829844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A532-5844-424B-96A8-95AAE80542D7}"/>
              </a:ext>
            </a:extLst>
          </p:cNvPr>
          <p:cNvSpPr>
            <a:spLocks noGrp="1"/>
          </p:cNvSpPr>
          <p:nvPr>
            <p:ph type="title"/>
          </p:nvPr>
        </p:nvSpPr>
        <p:spPr>
          <a:xfrm>
            <a:off x="417399" y="1339850"/>
            <a:ext cx="8408194" cy="558627"/>
          </a:xfrm>
        </p:spPr>
        <p:txBody>
          <a:bodyPr vert="horz" wrap="square" lIns="68580" tIns="34290" rIns="68580" bIns="34290" numCol="1" rtlCol="0" anchor="ctr" anchorCtr="0" compatLnSpc="1">
            <a:prstTxWarp prst="textNoShape">
              <a:avLst/>
            </a:prstTxWarp>
            <a:normAutofit fontScale="90000"/>
          </a:bodyPr>
          <a:lstStyle/>
          <a:p>
            <a:pPr algn="ctr"/>
            <a:r>
              <a:rPr lang="en-US" sz="2400" kern="1200" dirty="0">
                <a:solidFill>
                  <a:schemeClr val="bg1"/>
                </a:solidFill>
                <a:latin typeface="+mj-lt"/>
                <a:ea typeface="+mj-ea"/>
                <a:cs typeface="+mj-cs"/>
              </a:rPr>
              <a:t>STEP Enhancement and there after …(Q &amp; A Contd.).</a:t>
            </a:r>
          </a:p>
        </p:txBody>
      </p:sp>
      <p:sp>
        <p:nvSpPr>
          <p:cNvPr id="8" name="Content Placeholder 7">
            <a:extLst>
              <a:ext uri="{FF2B5EF4-FFF2-40B4-BE49-F238E27FC236}">
                <a16:creationId xmlns:a16="http://schemas.microsoft.com/office/drawing/2014/main" id="{D99D05BE-46D8-4F54-9255-D4180756C2CF}"/>
              </a:ext>
            </a:extLst>
          </p:cNvPr>
          <p:cNvSpPr>
            <a:spLocks noGrp="1"/>
          </p:cNvSpPr>
          <p:nvPr>
            <p:ph idx="1"/>
          </p:nvPr>
        </p:nvSpPr>
        <p:spPr/>
        <p:txBody>
          <a:bodyPr>
            <a:normAutofit/>
          </a:bodyPr>
          <a:lstStyle/>
          <a:p>
            <a:pPr marL="0" indent="0" algn="just"/>
            <a:r>
              <a:rPr lang="en-US" dirty="0"/>
              <a:t> </a:t>
            </a:r>
            <a:r>
              <a:rPr lang="en-US" sz="1000" b="1" dirty="0"/>
              <a:t>Should Borrowers record Complaints received under Program for Results (</a:t>
            </a:r>
            <a:r>
              <a:rPr lang="en-US" sz="1000" b="1" dirty="0" err="1"/>
              <a:t>PforR</a:t>
            </a:r>
            <a:r>
              <a:rPr lang="en-US" sz="1000" b="1" dirty="0"/>
              <a:t>) operations in STEP? </a:t>
            </a:r>
            <a:endParaRPr lang="en-US" sz="1000" dirty="0"/>
          </a:p>
          <a:p>
            <a:pPr algn="just"/>
            <a:r>
              <a:rPr lang="en-US" sz="1000" dirty="0"/>
              <a:t>           No, Borrowers are only required to record in STEP those Complaints received under Investment Project Financing (IPF) operations. Likewise, Complaints received under IPF components of hybrid operations with both </a:t>
            </a:r>
            <a:r>
              <a:rPr lang="en-US" sz="1000" dirty="0" err="1"/>
              <a:t>PforR</a:t>
            </a:r>
            <a:r>
              <a:rPr lang="en-US" sz="1000" dirty="0"/>
              <a:t> and IPF components should be recorded in STEP. Complaints received under </a:t>
            </a:r>
            <a:r>
              <a:rPr lang="en-US" sz="1000" dirty="0" err="1"/>
              <a:t>PforR</a:t>
            </a:r>
            <a:r>
              <a:rPr lang="en-US" sz="1000" dirty="0"/>
              <a:t> operations are processed in accordance with the agreed program fiduciary systems.  </a:t>
            </a:r>
          </a:p>
          <a:p>
            <a:pPr lvl="0" algn="just"/>
            <a:r>
              <a:rPr lang="en-US" sz="1000" b="1" dirty="0"/>
              <a:t>What happens if Borrowers do not record Complaints in STEP?</a:t>
            </a:r>
            <a:endParaRPr lang="en-US" sz="1000" dirty="0"/>
          </a:p>
          <a:p>
            <a:pPr algn="just"/>
            <a:r>
              <a:rPr lang="en-US" sz="1000" dirty="0"/>
              <a:t>         The Procurement Regulations require Borrowers to record Complaints in STEP. Not recording Complaints in STEP constitutes procurement noncompliance. </a:t>
            </a:r>
          </a:p>
        </p:txBody>
      </p:sp>
      <p:grpSp>
        <p:nvGrpSpPr>
          <p:cNvPr id="5" name="Group 4">
            <a:extLst>
              <a:ext uri="{FF2B5EF4-FFF2-40B4-BE49-F238E27FC236}">
                <a16:creationId xmlns:a16="http://schemas.microsoft.com/office/drawing/2014/main" id="{1ECA50B1-6F35-4AAE-93F0-FF0460804278}"/>
              </a:ext>
            </a:extLst>
          </p:cNvPr>
          <p:cNvGrpSpPr/>
          <p:nvPr/>
        </p:nvGrpSpPr>
        <p:grpSpPr>
          <a:xfrm>
            <a:off x="21266" y="0"/>
            <a:ext cx="9145109" cy="819151"/>
            <a:chOff x="21266" y="0"/>
            <a:chExt cx="9145109" cy="819151"/>
          </a:xfrm>
        </p:grpSpPr>
        <p:pic>
          <p:nvPicPr>
            <p:cNvPr id="6" name="Picture 5" descr="C:\Users\vijaykumarp\Desktop\ppt-bg.jpgppt-bg">
              <a:extLst>
                <a:ext uri="{FF2B5EF4-FFF2-40B4-BE49-F238E27FC236}">
                  <a16:creationId xmlns:a16="http://schemas.microsoft.com/office/drawing/2014/main" id="{D28EE76C-DE92-4709-A705-121D503C75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577CA470-AC45-4439-AB31-1D4162B87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 name="Picture 8">
            <a:extLst>
              <a:ext uri="{FF2B5EF4-FFF2-40B4-BE49-F238E27FC236}">
                <a16:creationId xmlns:a16="http://schemas.microsoft.com/office/drawing/2014/main" id="{7C913B46-60A7-4BCF-97BB-263BC3B96CE5}"/>
              </a:ext>
            </a:extLst>
          </p:cNvPr>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0" name="Rectangle 9">
            <a:extLst>
              <a:ext uri="{FF2B5EF4-FFF2-40B4-BE49-F238E27FC236}">
                <a16:creationId xmlns:a16="http://schemas.microsoft.com/office/drawing/2014/main" id="{D0F7D8F4-D322-41F1-89DE-89959631D748}"/>
              </a:ext>
            </a:extLst>
          </p:cNvPr>
          <p:cNvSpPr/>
          <p:nvPr/>
        </p:nvSpPr>
        <p:spPr>
          <a:xfrm>
            <a:off x="118023" y="879062"/>
            <a:ext cx="4916859"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Complaints FAQ</a:t>
            </a:r>
            <a:r>
              <a:rPr lang="en-US" sz="2700" dirty="0">
                <a:solidFill>
                  <a:srgbClr val="660066"/>
                </a:solidFill>
                <a:effectLst>
                  <a:outerShdw blurRad="50800" dist="38100" dir="2700000" algn="tl" rotWithShape="0">
                    <a:prstClr val="black">
                      <a:alpha val="40000"/>
                    </a:prstClr>
                  </a:outerShdw>
                </a:effectLst>
                <a:latin typeface="+mn-lt"/>
                <a:cs typeface="Andes ExtraLight"/>
              </a:rPr>
              <a:t>s</a:t>
            </a:r>
            <a:r>
              <a:rPr lang="en-US" sz="2700" cap="all" dirty="0">
                <a:solidFill>
                  <a:srgbClr val="660066"/>
                </a:solidFill>
                <a:effectLst>
                  <a:outerShdw blurRad="50800" dist="38100" dir="2700000" algn="tl" rotWithShape="0">
                    <a:prstClr val="black">
                      <a:alpha val="40000"/>
                    </a:prstClr>
                  </a:outerShdw>
                </a:effectLst>
                <a:latin typeface="+mn-lt"/>
                <a:cs typeface="Andes ExtraLight"/>
              </a:rPr>
              <a:t>   </a:t>
            </a:r>
          </a:p>
        </p:txBody>
      </p:sp>
    </p:spTree>
    <p:extLst>
      <p:ext uri="{BB962C8B-B14F-4D97-AF65-F5344CB8AC3E}">
        <p14:creationId xmlns:p14="http://schemas.microsoft.com/office/powerpoint/2010/main" val="23174187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160721" y="4433243"/>
            <a:ext cx="542105" cy="1892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7702826" y="983974"/>
            <a:ext cx="1441174" cy="1987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5" name="Group 14"/>
          <p:cNvGrpSpPr/>
          <p:nvPr/>
        </p:nvGrpSpPr>
        <p:grpSpPr>
          <a:xfrm>
            <a:off x="21266" y="0"/>
            <a:ext cx="9145109" cy="819151"/>
            <a:chOff x="21266" y="0"/>
            <a:chExt cx="9145109" cy="819151"/>
          </a:xfrm>
        </p:grpSpPr>
        <p:pic>
          <p:nvPicPr>
            <p:cNvPr id="16" name="Picture 8"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8" name="Picture 17">
            <a:extLst>
              <a:ext uri="{FF2B5EF4-FFF2-40B4-BE49-F238E27FC236}">
                <a16:creationId xmlns:a16="http://schemas.microsoft.com/office/drawing/2014/main" id="{B953E9EE-481E-4877-BB1C-7818CBFEF309}"/>
              </a:ext>
            </a:extLst>
          </p:cNvPr>
          <p:cNvPicPr>
            <a:picLocks noChangeAspect="1"/>
          </p:cNvPicPr>
          <p:nvPr/>
        </p:nvPicPr>
        <p:blipFill>
          <a:blip r:embed="rId4">
            <a:duotone>
              <a:schemeClr val="bg2">
                <a:shade val="45000"/>
                <a:satMod val="135000"/>
              </a:schemeClr>
              <a:prstClr val="white"/>
            </a:duotone>
          </a:blip>
          <a:stretch>
            <a:fillRect/>
          </a:stretch>
        </p:blipFill>
        <p:spPr>
          <a:xfrm>
            <a:off x="0" y="746308"/>
            <a:ext cx="9144000" cy="660537"/>
          </a:xfrm>
          <a:prstGeom prst="rect">
            <a:avLst/>
          </a:prstGeom>
        </p:spPr>
      </p:pic>
      <p:sp>
        <p:nvSpPr>
          <p:cNvPr id="4" name="Rectangle 3">
            <a:extLst>
              <a:ext uri="{FF2B5EF4-FFF2-40B4-BE49-F238E27FC236}">
                <a16:creationId xmlns:a16="http://schemas.microsoft.com/office/drawing/2014/main" id="{AD3BC92E-0CAD-4232-87AC-4C4CF10047DC}"/>
              </a:ext>
            </a:extLst>
          </p:cNvPr>
          <p:cNvSpPr/>
          <p:nvPr/>
        </p:nvSpPr>
        <p:spPr>
          <a:xfrm>
            <a:off x="-44206" y="889382"/>
            <a:ext cx="3913251" cy="523220"/>
          </a:xfrm>
          <a:prstGeom prst="rect">
            <a:avLst/>
          </a:prstGeom>
        </p:spPr>
        <p:txBody>
          <a:bodyPr wrap="none">
            <a:spAutoFit/>
          </a:bodyPr>
          <a:lstStyle/>
          <a:p>
            <a:r>
              <a:rPr lang="en-US" sz="2800" cap="all" dirty="0">
                <a:solidFill>
                  <a:srgbClr val="660066"/>
                </a:solidFill>
                <a:effectLst>
                  <a:outerShdw blurRad="50800" dist="38100" dir="2700000" algn="tl" rotWithShape="0">
                    <a:prstClr val="black">
                      <a:alpha val="40000"/>
                    </a:prstClr>
                  </a:outerShdw>
                </a:effectLst>
                <a:latin typeface="+mj-lt"/>
              </a:rPr>
              <a:t>Online resources</a:t>
            </a:r>
          </a:p>
        </p:txBody>
      </p:sp>
      <p:sp>
        <p:nvSpPr>
          <p:cNvPr id="5" name="Rectangle 4">
            <a:extLst>
              <a:ext uri="{FF2B5EF4-FFF2-40B4-BE49-F238E27FC236}">
                <a16:creationId xmlns:a16="http://schemas.microsoft.com/office/drawing/2014/main" id="{E9C067B1-8F2E-49D8-86E8-28C3E5100310}"/>
              </a:ext>
            </a:extLst>
          </p:cNvPr>
          <p:cNvSpPr/>
          <p:nvPr/>
        </p:nvSpPr>
        <p:spPr>
          <a:xfrm>
            <a:off x="-6932" y="1435100"/>
            <a:ext cx="8922332" cy="972126"/>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More information on the STEP Complaint Management System is available in the e-learning manual on the Bank’s website. Weblink is given below: </a:t>
            </a:r>
          </a:p>
          <a:p>
            <a:pPr marL="285750" indent="-285750">
              <a:lnSpc>
                <a:spcPct val="107000"/>
              </a:lnSpc>
              <a:spcBef>
                <a:spcPts val="0"/>
              </a:spcBef>
              <a:spcAft>
                <a:spcPts val="800"/>
              </a:spcAft>
              <a:buFont typeface="Arial" panose="020B0604020202020204" pitchFamily="34" charset="0"/>
              <a:buChar char="•"/>
            </a:pPr>
            <a:r>
              <a:rPr lang="en-US" u="sng" dirty="0">
                <a:hlinkClick r:id="rId5"/>
              </a:rPr>
              <a:t>https://wbnpf.procurementinet.org/e-learning-programs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09E15E0-48FA-4325-A961-CC6293B0F624}"/>
              </a:ext>
            </a:extLst>
          </p:cNvPr>
          <p:cNvPicPr>
            <a:picLocks noChangeAspect="1"/>
          </p:cNvPicPr>
          <p:nvPr/>
        </p:nvPicPr>
        <p:blipFill>
          <a:blip r:embed="rId6"/>
          <a:stretch>
            <a:fillRect/>
          </a:stretch>
        </p:blipFill>
        <p:spPr>
          <a:xfrm>
            <a:off x="165100" y="2578101"/>
            <a:ext cx="8757232" cy="3962400"/>
          </a:xfrm>
          <a:prstGeom prst="rect">
            <a:avLst/>
          </a:prstGeom>
        </p:spPr>
      </p:pic>
    </p:spTree>
    <p:extLst>
      <p:ext uri="{BB962C8B-B14F-4D97-AF65-F5344CB8AC3E}">
        <p14:creationId xmlns:p14="http://schemas.microsoft.com/office/powerpoint/2010/main" val="20227513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9" name="Group 8"/>
          <p:cNvGrpSpPr/>
          <p:nvPr/>
        </p:nvGrpSpPr>
        <p:grpSpPr>
          <a:xfrm>
            <a:off x="21266" y="0"/>
            <a:ext cx="9145109" cy="819151"/>
            <a:chOff x="21266" y="0"/>
            <a:chExt cx="9145109" cy="819151"/>
          </a:xfrm>
        </p:grpSpPr>
        <p:pic>
          <p:nvPicPr>
            <p:cNvPr id="10" name="Picture 9" descr="C:\Users\vijaykumarp\Desktop\ppt-bg.jpgppt-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5" y="0"/>
              <a:ext cx="9142810" cy="819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6" y="198989"/>
              <a:ext cx="2164556" cy="431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 name="Picture 11"/>
          <p:cNvPicPr>
            <a:picLocks noChangeAspect="1"/>
          </p:cNvPicPr>
          <p:nvPr/>
        </p:nvPicPr>
        <p:blipFill>
          <a:blip r:embed="rId4">
            <a:duotone>
              <a:schemeClr val="bg2">
                <a:shade val="45000"/>
                <a:satMod val="135000"/>
              </a:schemeClr>
              <a:prstClr val="white"/>
            </a:duotone>
          </a:blip>
          <a:stretch>
            <a:fillRect/>
          </a:stretch>
        </p:blipFill>
        <p:spPr>
          <a:xfrm>
            <a:off x="0" y="787989"/>
            <a:ext cx="9144000" cy="585788"/>
          </a:xfrm>
          <a:prstGeom prst="rect">
            <a:avLst/>
          </a:prstGeom>
        </p:spPr>
      </p:pic>
      <p:sp>
        <p:nvSpPr>
          <p:cNvPr id="13" name="Rectangle 12"/>
          <p:cNvSpPr/>
          <p:nvPr/>
        </p:nvSpPr>
        <p:spPr>
          <a:xfrm>
            <a:off x="118023" y="879062"/>
            <a:ext cx="5295168" cy="507831"/>
          </a:xfrm>
          <a:prstGeom prst="rect">
            <a:avLst/>
          </a:prstGeom>
        </p:spPr>
        <p:txBody>
          <a:bodyPr wrap="none">
            <a:spAutoFit/>
          </a:bodyPr>
          <a:lstStyle/>
          <a:p>
            <a:r>
              <a:rPr lang="en-US" sz="2700" cap="all" dirty="0">
                <a:solidFill>
                  <a:srgbClr val="660066"/>
                </a:solidFill>
                <a:effectLst>
                  <a:outerShdw blurRad="50800" dist="38100" dir="2700000" algn="tl" rotWithShape="0">
                    <a:prstClr val="black">
                      <a:alpha val="40000"/>
                    </a:prstClr>
                  </a:outerShdw>
                </a:effectLst>
                <a:latin typeface="+mn-lt"/>
                <a:cs typeface="Andes ExtraLight"/>
              </a:rPr>
              <a:t>STEP: Things to remember</a:t>
            </a:r>
          </a:p>
        </p:txBody>
      </p:sp>
      <p:sp>
        <p:nvSpPr>
          <p:cNvPr id="14" name="Rectangle 13">
            <a:extLst>
              <a:ext uri="{FF2B5EF4-FFF2-40B4-BE49-F238E27FC236}">
                <a16:creationId xmlns:a16="http://schemas.microsoft.com/office/drawing/2014/main" id="{B8C9D7FF-415F-4625-8655-B4D1D2E37937}"/>
              </a:ext>
            </a:extLst>
          </p:cNvPr>
          <p:cNvSpPr/>
          <p:nvPr/>
        </p:nvSpPr>
        <p:spPr>
          <a:xfrm>
            <a:off x="23565" y="1488743"/>
            <a:ext cx="9042020" cy="5349991"/>
          </a:xfrm>
          <a:prstGeom prst="rect">
            <a:avLst/>
          </a:prstGeom>
        </p:spPr>
        <p:txBody>
          <a:bodyPr wrap="square">
            <a:spAutoFit/>
          </a:bodyPr>
          <a:lstStyle/>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Only the Implementing agency officials who are involved with the actual Project Procurement should be registered in STEP. The concerned officials must be involved in ongoing project procurement activities. </a:t>
            </a:r>
          </a:p>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Please ensure that the user email id registered in STEP is an active email id as all STEP related correspondence pertaining to the registered user will be sent to his registered email id and even in case an user wishes to reset the password, the reset password link will be sent to the user’s registered email id.</a:t>
            </a:r>
          </a:p>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registered Point of contact of an implementing agency should monitor the current procurement activities in STEP paying special attention to the timelines incorporated in the Roadmap for each activity.</a:t>
            </a:r>
          </a:p>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Even in case of Post Review contracts, the client needs to complete each stage of the Procurement Roadmap in STEP.</a:t>
            </a:r>
          </a:p>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Please ensure that you delete the cache files in your browser before you login to STEP as many users experience technical errors due to cache/history files in their browser.</a:t>
            </a:r>
          </a:p>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Please ensure that all the amendments and modifications to various ongoing Procurement activities are recorded on the activity roadmap in STEP </a:t>
            </a:r>
          </a:p>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All fields marked with a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 Asterix * </a:t>
            </a:r>
            <a:r>
              <a:rPr lang="en-US" dirty="0">
                <a:latin typeface="Calibri" panose="020F0502020204030204" pitchFamily="34" charset="0"/>
                <a:ea typeface="Calibri" panose="020F0502020204030204" pitchFamily="34" charset="0"/>
                <a:cs typeface="Times New Roman" panose="02020603050405020304" pitchFamily="18" charset="0"/>
              </a:rPr>
              <a:t>are mandatory fields and you cannot skip entering information in these fields.</a:t>
            </a:r>
          </a:p>
          <a:p>
            <a:pPr marL="514350" marR="0" indent="-28575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Please remember to use the Back and Continue buttons on each page to navigate between different tabs pertaining to an activity </a:t>
            </a:r>
          </a:p>
        </p:txBody>
      </p:sp>
    </p:spTree>
    <p:extLst>
      <p:ext uri="{BB962C8B-B14F-4D97-AF65-F5344CB8AC3E}">
        <p14:creationId xmlns:p14="http://schemas.microsoft.com/office/powerpoint/2010/main" val="24175344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108"/>
          <p:cNvSpPr txBox="1"/>
          <p:nvPr/>
        </p:nvSpPr>
        <p:spPr>
          <a:xfrm>
            <a:off x="1854750" y="3155787"/>
            <a:ext cx="4965090" cy="553998"/>
          </a:xfrm>
          <a:prstGeom prst="rect">
            <a:avLst/>
          </a:prstGeom>
          <a:noFill/>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defRPr/>
            </a:pPr>
            <a:r>
              <a:rPr lang="en-US" sz="3600" b="1" kern="0" dirty="0">
                <a:solidFill>
                  <a:schemeClr val="accent1"/>
                </a:solidFill>
                <a:latin typeface="Calibri" panose="020F0502020204030204" pitchFamily="34" charset="0"/>
                <a:cs typeface="Calibri" panose="020F0502020204030204" pitchFamily="34" charset="0"/>
              </a:rPr>
              <a:t>Questions</a:t>
            </a:r>
            <a:endParaRPr lang="en-US" sz="3600" b="1" dirty="0">
              <a:solidFill>
                <a:schemeClr val="accen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4364BE3-21DA-47C9-AFDA-5DE9574390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21583" y="1076255"/>
            <a:ext cx="4458810" cy="4529993"/>
          </a:xfrm>
          <a:prstGeom prst="rect">
            <a:avLst/>
          </a:prstGeom>
        </p:spPr>
      </p:pic>
    </p:spTree>
    <p:extLst>
      <p:ext uri="{BB962C8B-B14F-4D97-AF65-F5344CB8AC3E}">
        <p14:creationId xmlns:p14="http://schemas.microsoft.com/office/powerpoint/2010/main" val="127660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blip>
          <a:stretch>
            <a:fillRect/>
          </a:stretch>
        </p:blipFill>
        <p:spPr>
          <a:xfrm>
            <a:off x="0" y="857249"/>
            <a:ext cx="9144000" cy="911915"/>
          </a:xfrm>
          <a:prstGeom prst="rect">
            <a:avLst/>
          </a:prstGeom>
        </p:spPr>
      </p:pic>
      <p:sp>
        <p:nvSpPr>
          <p:cNvPr id="2" name="Title 1"/>
          <p:cNvSpPr>
            <a:spLocks noGrp="1"/>
          </p:cNvSpPr>
          <p:nvPr>
            <p:ph type="title"/>
          </p:nvPr>
        </p:nvSpPr>
        <p:spPr>
          <a:xfrm>
            <a:off x="0" y="405290"/>
            <a:ext cx="8808866" cy="903920"/>
          </a:xfrm>
        </p:spPr>
        <p:txBody>
          <a:bodyPr>
            <a:normAutofit fontScale="90000"/>
          </a:bodyPr>
          <a:lstStyle/>
          <a:p>
            <a:r>
              <a:rPr lang="en-US" sz="3000" b="1" dirty="0">
                <a:solidFill>
                  <a:srgbClr val="660066"/>
                </a:solidFill>
                <a:effectLst>
                  <a:outerShdw blurRad="50800" dist="38100" dir="2700000" algn="tl" rotWithShape="0">
                    <a:prstClr val="black">
                      <a:alpha val="40000"/>
                    </a:prstClr>
                  </a:outerShdw>
                </a:effectLst>
              </a:rPr>
              <a:t/>
            </a:r>
            <a:br>
              <a:rPr lang="en-US" sz="3000" b="1" dirty="0">
                <a:solidFill>
                  <a:srgbClr val="660066"/>
                </a:solidFill>
                <a:effectLst>
                  <a:outerShdw blurRad="50800" dist="38100" dir="2700000" algn="tl" rotWithShape="0">
                    <a:prstClr val="black">
                      <a:alpha val="40000"/>
                    </a:prstClr>
                  </a:outerShdw>
                </a:effectLst>
              </a:rPr>
            </a:br>
            <a:r>
              <a:rPr lang="en-US" sz="3000" b="1" dirty="0">
                <a:solidFill>
                  <a:srgbClr val="660066"/>
                </a:solidFill>
                <a:effectLst>
                  <a:outerShdw blurRad="50800" dist="38100" dir="2700000" algn="tl" rotWithShape="0">
                    <a:prstClr val="black">
                      <a:alpha val="40000"/>
                    </a:prstClr>
                  </a:outerShdw>
                </a:effectLst>
              </a:rPr>
              <a:t>STEP : Using the System : Preferred Browsers, and URL</a:t>
            </a:r>
            <a:br>
              <a:rPr lang="en-US" sz="3000" b="1" dirty="0">
                <a:solidFill>
                  <a:srgbClr val="660066"/>
                </a:solidFill>
                <a:effectLst>
                  <a:outerShdw blurRad="50800" dist="38100" dir="2700000" algn="tl" rotWithShape="0">
                    <a:prstClr val="black">
                      <a:alpha val="40000"/>
                    </a:prstClr>
                  </a:outerShdw>
                </a:effectLst>
              </a:rPr>
            </a:br>
            <a:r>
              <a:rPr lang="en-US" dirty="0">
                <a:solidFill>
                  <a:srgbClr val="CC0066"/>
                </a:solidFill>
                <a:latin typeface="Calisto MT" panose="02040603050505030304" pitchFamily="18" charset="0"/>
                <a:ea typeface="+mn-ea"/>
                <a:cs typeface="+mn-cs"/>
              </a:rPr>
              <a:t/>
            </a:r>
            <a:br>
              <a:rPr lang="en-US" dirty="0">
                <a:solidFill>
                  <a:srgbClr val="CC0066"/>
                </a:solidFill>
                <a:latin typeface="Calisto MT" panose="02040603050505030304" pitchFamily="18" charset="0"/>
                <a:ea typeface="+mn-ea"/>
                <a:cs typeface="+mn-cs"/>
              </a:rPr>
            </a:br>
            <a:r>
              <a:rPr lang="en-US" b="1" dirty="0">
                <a:solidFill>
                  <a:srgbClr val="660066"/>
                </a:solidFill>
                <a:effectLst>
                  <a:outerShdw blurRad="50800" dist="38100" dir="2700000" algn="tl" rotWithShape="0">
                    <a:prstClr val="black">
                      <a:alpha val="40000"/>
                    </a:prstClr>
                  </a:outerShdw>
                </a:effectLst>
              </a:rPr>
              <a:t>Preferred</a:t>
            </a:r>
            <a:r>
              <a:rPr lang="en-US" dirty="0">
                <a:solidFill>
                  <a:srgbClr val="CC0066"/>
                </a:solidFill>
                <a:latin typeface="Calisto MT" panose="02040603050505030304" pitchFamily="18" charset="0"/>
                <a:ea typeface="+mn-ea"/>
                <a:cs typeface="+mn-cs"/>
              </a:rPr>
              <a:t> </a:t>
            </a:r>
            <a:r>
              <a:rPr lang="en-US" b="1" dirty="0">
                <a:solidFill>
                  <a:srgbClr val="660066"/>
                </a:solidFill>
                <a:effectLst>
                  <a:outerShdw blurRad="50800" dist="38100" dir="2700000" algn="tl" rotWithShape="0">
                    <a:prstClr val="black">
                      <a:alpha val="40000"/>
                    </a:prstClr>
                  </a:outerShdw>
                </a:effectLst>
              </a:rPr>
              <a:t>Browser : </a:t>
            </a:r>
            <a:r>
              <a:rPr lang="en-US" b="1" dirty="0">
                <a:solidFill>
                  <a:schemeClr val="bg2">
                    <a:lumMod val="75000"/>
                  </a:schemeClr>
                </a:solidFill>
                <a:latin typeface="Calisto MT" panose="02040603050505030304" pitchFamily="18" charset="0"/>
                <a:ea typeface="+mn-ea"/>
                <a:cs typeface="+mn-cs"/>
              </a:rPr>
              <a:t>Google Chrome</a:t>
            </a:r>
            <a:r>
              <a:rPr lang="en-US" b="1" dirty="0">
                <a:solidFill>
                  <a:schemeClr val="accent1">
                    <a:lumMod val="75000"/>
                  </a:schemeClr>
                </a:solidFill>
                <a:latin typeface="Calisto MT" panose="02040603050505030304" pitchFamily="18" charset="0"/>
                <a:ea typeface="+mn-ea"/>
                <a:cs typeface="+mn-cs"/>
              </a:rPr>
              <a:t/>
            </a:r>
            <a:br>
              <a:rPr lang="en-US" b="1" dirty="0">
                <a:solidFill>
                  <a:schemeClr val="accent1">
                    <a:lumMod val="75000"/>
                  </a:schemeClr>
                </a:solidFill>
                <a:latin typeface="Calisto MT" panose="02040603050505030304" pitchFamily="18" charset="0"/>
                <a:ea typeface="+mn-ea"/>
                <a:cs typeface="+mn-cs"/>
              </a:rPr>
            </a:br>
            <a:r>
              <a:rPr lang="en-US" b="1" dirty="0">
                <a:solidFill>
                  <a:schemeClr val="accent1">
                    <a:lumMod val="75000"/>
                  </a:schemeClr>
                </a:solidFill>
                <a:latin typeface="Calisto MT" panose="02040603050505030304" pitchFamily="18" charset="0"/>
                <a:ea typeface="+mn-ea"/>
                <a:cs typeface="+mn-cs"/>
              </a:rPr>
              <a:t/>
            </a:r>
            <a:br>
              <a:rPr lang="en-US" b="1" dirty="0">
                <a:solidFill>
                  <a:schemeClr val="accent1">
                    <a:lumMod val="75000"/>
                  </a:schemeClr>
                </a:solidFill>
                <a:latin typeface="Calisto MT" panose="02040603050505030304" pitchFamily="18" charset="0"/>
                <a:ea typeface="+mn-ea"/>
                <a:cs typeface="+mn-cs"/>
              </a:rPr>
            </a:br>
            <a:r>
              <a:rPr lang="en-US" b="1" dirty="0">
                <a:solidFill>
                  <a:srgbClr val="660066"/>
                </a:solidFill>
                <a:effectLst>
                  <a:outerShdw blurRad="50800" dist="38100" dir="2700000" algn="tl" rotWithShape="0">
                    <a:prstClr val="black">
                      <a:alpha val="40000"/>
                    </a:prstClr>
                  </a:outerShdw>
                </a:effectLst>
              </a:rPr>
              <a:t>Other browsers that support STEP : </a:t>
            </a:r>
            <a:r>
              <a:rPr lang="en-US" b="1" dirty="0">
                <a:solidFill>
                  <a:schemeClr val="bg2">
                    <a:lumMod val="75000"/>
                  </a:schemeClr>
                </a:solidFill>
                <a:latin typeface="Calisto MT" panose="02040603050505030304" pitchFamily="18" charset="0"/>
                <a:ea typeface="+mn-ea"/>
                <a:cs typeface="+mn-cs"/>
              </a:rPr>
              <a:t>Internet Explorer, Firefox</a:t>
            </a:r>
            <a:r>
              <a:rPr lang="en-US" b="1" dirty="0">
                <a:solidFill>
                  <a:srgbClr val="660066"/>
                </a:solidFill>
                <a:effectLst>
                  <a:outerShdw blurRad="50800" dist="38100" dir="2700000" algn="tl" rotWithShape="0">
                    <a:prstClr val="black">
                      <a:alpha val="40000"/>
                    </a:prstClr>
                  </a:outerShdw>
                </a:effectLst>
              </a:rPr>
              <a:t/>
            </a:r>
            <a:br>
              <a:rPr lang="en-US" b="1" dirty="0">
                <a:solidFill>
                  <a:srgbClr val="660066"/>
                </a:solidFill>
                <a:effectLst>
                  <a:outerShdw blurRad="50800" dist="38100" dir="2700000" algn="tl" rotWithShape="0">
                    <a:prstClr val="black">
                      <a:alpha val="40000"/>
                    </a:prstClr>
                  </a:outerShdw>
                </a:effectLst>
              </a:rPr>
            </a:br>
            <a:r>
              <a:rPr lang="en-US" dirty="0">
                <a:solidFill>
                  <a:srgbClr val="CC0066"/>
                </a:solidFill>
                <a:latin typeface="Calisto MT" panose="02040603050505030304" pitchFamily="18" charset="0"/>
                <a:ea typeface="+mn-ea"/>
                <a:cs typeface="+mn-cs"/>
              </a:rPr>
              <a:t/>
            </a:r>
            <a:br>
              <a:rPr lang="en-US" dirty="0">
                <a:solidFill>
                  <a:srgbClr val="CC0066"/>
                </a:solidFill>
                <a:latin typeface="Calisto MT" panose="02040603050505030304" pitchFamily="18" charset="0"/>
                <a:ea typeface="+mn-ea"/>
                <a:cs typeface="+mn-cs"/>
              </a:rPr>
            </a:br>
            <a:r>
              <a:rPr lang="en-US" b="1" dirty="0">
                <a:solidFill>
                  <a:srgbClr val="660066"/>
                </a:solidFill>
                <a:effectLst>
                  <a:outerShdw blurRad="50800" dist="38100" dir="2700000" algn="tl" rotWithShape="0">
                    <a:prstClr val="black">
                      <a:alpha val="40000"/>
                    </a:prstClr>
                  </a:outerShdw>
                </a:effectLst>
              </a:rPr>
              <a:t>Accessing the System : </a:t>
            </a:r>
            <a:r>
              <a:rPr lang="en-US" sz="3000" b="1" dirty="0">
                <a:solidFill>
                  <a:srgbClr val="660066"/>
                </a:solidFill>
                <a:effectLst>
                  <a:outerShdw blurRad="50800" dist="38100" dir="2700000" algn="tl" rotWithShape="0">
                    <a:prstClr val="black">
                      <a:alpha val="40000"/>
                    </a:prstClr>
                  </a:outerShdw>
                </a:effectLst>
              </a:rPr>
              <a:t>URL :</a:t>
            </a:r>
            <a:r>
              <a:rPr lang="en-US" dirty="0">
                <a:solidFill>
                  <a:srgbClr val="CC0066"/>
                </a:solidFill>
                <a:latin typeface="Calisto MT" panose="02040603050505030304" pitchFamily="18" charset="0"/>
                <a:ea typeface="+mn-ea"/>
                <a:cs typeface="+mn-cs"/>
              </a:rPr>
              <a:t> </a:t>
            </a:r>
            <a:r>
              <a:rPr lang="en-US" sz="3300" b="1" cap="none" dirty="0">
                <a:solidFill>
                  <a:schemeClr val="accent1">
                    <a:lumMod val="75000"/>
                  </a:schemeClr>
                </a:solidFill>
                <a:latin typeface="Calisto MT" panose="02040603050505030304" pitchFamily="18" charset="0"/>
                <a:ea typeface="+mn-ea"/>
                <a:cs typeface="+mn-cs"/>
                <a:hlinkClick r:id="rId3"/>
              </a:rPr>
              <a:t>step.worldbank.org</a:t>
            </a:r>
            <a:r>
              <a:rPr lang="en-US" sz="3300" b="1" cap="none" dirty="0">
                <a:solidFill>
                  <a:schemeClr val="accent1">
                    <a:lumMod val="75000"/>
                  </a:schemeClr>
                </a:solidFill>
                <a:latin typeface="Calisto MT" panose="02040603050505030304" pitchFamily="18" charset="0"/>
                <a:ea typeface="+mn-ea"/>
                <a:cs typeface="+mn-cs"/>
              </a:rPr>
              <a:t/>
            </a:r>
            <a:br>
              <a:rPr lang="en-US" sz="3300" b="1" cap="none" dirty="0">
                <a:solidFill>
                  <a:schemeClr val="accent1">
                    <a:lumMod val="75000"/>
                  </a:schemeClr>
                </a:solidFill>
                <a:latin typeface="Calisto MT" panose="02040603050505030304" pitchFamily="18" charset="0"/>
                <a:ea typeface="+mn-ea"/>
                <a:cs typeface="+mn-cs"/>
              </a:rPr>
            </a:br>
            <a:r>
              <a:rPr lang="en-US" sz="3300" b="1" cap="none" dirty="0">
                <a:solidFill>
                  <a:schemeClr val="accent1">
                    <a:lumMod val="75000"/>
                  </a:schemeClr>
                </a:solidFill>
                <a:latin typeface="Calisto MT" panose="02040603050505030304" pitchFamily="18" charset="0"/>
                <a:ea typeface="+mn-ea"/>
                <a:cs typeface="+mn-cs"/>
              </a:rPr>
              <a:t/>
            </a:r>
            <a:br>
              <a:rPr lang="en-US" sz="3300" b="1" cap="none" dirty="0">
                <a:solidFill>
                  <a:schemeClr val="accent1">
                    <a:lumMod val="75000"/>
                  </a:schemeClr>
                </a:solidFill>
                <a:latin typeface="Calisto MT" panose="02040603050505030304" pitchFamily="18" charset="0"/>
                <a:ea typeface="+mn-ea"/>
                <a:cs typeface="+mn-cs"/>
              </a:rPr>
            </a:br>
            <a:r>
              <a:rPr lang="en-US" b="1" dirty="0">
                <a:solidFill>
                  <a:srgbClr val="660066"/>
                </a:solidFill>
                <a:effectLst>
                  <a:outerShdw blurRad="50800" dist="38100" dir="2700000" algn="tl" rotWithShape="0">
                    <a:prstClr val="black">
                      <a:alpha val="40000"/>
                    </a:prstClr>
                  </a:outerShdw>
                </a:effectLst>
              </a:rPr>
              <a:t>Click on : </a:t>
            </a:r>
            <a:r>
              <a:rPr lang="en-US" b="1" dirty="0">
                <a:solidFill>
                  <a:schemeClr val="bg2">
                    <a:lumMod val="75000"/>
                  </a:schemeClr>
                </a:solidFill>
                <a:latin typeface="Calisto MT" panose="02040603050505030304" pitchFamily="18" charset="0"/>
                <a:ea typeface="+mn-ea"/>
                <a:cs typeface="+mn-cs"/>
              </a:rPr>
              <a:t>‘LOGIN’</a:t>
            </a:r>
            <a:r>
              <a:rPr lang="en-US" sz="3300" b="1" cap="none" dirty="0">
                <a:solidFill>
                  <a:schemeClr val="accent1">
                    <a:lumMod val="75000"/>
                  </a:schemeClr>
                </a:solidFill>
                <a:latin typeface="Calisto MT" panose="02040603050505030304" pitchFamily="18" charset="0"/>
                <a:ea typeface="+mn-ea"/>
                <a:cs typeface="+mn-cs"/>
              </a:rPr>
              <a:t/>
            </a:r>
            <a:br>
              <a:rPr lang="en-US" sz="3300" b="1" cap="none" dirty="0">
                <a:solidFill>
                  <a:schemeClr val="accent1">
                    <a:lumMod val="75000"/>
                  </a:schemeClr>
                </a:solidFill>
                <a:latin typeface="Calisto MT" panose="02040603050505030304" pitchFamily="18" charset="0"/>
                <a:ea typeface="+mn-ea"/>
                <a:cs typeface="+mn-cs"/>
              </a:rPr>
            </a:br>
            <a:endParaRPr lang="en-US" sz="3300" b="1" cap="none" dirty="0">
              <a:solidFill>
                <a:schemeClr val="accent1">
                  <a:lumMod val="75000"/>
                </a:schemeClr>
              </a:solidFill>
              <a:latin typeface="Calisto MT" panose="02040603050505030304" pitchFamily="18" charset="0"/>
              <a:ea typeface="+mn-ea"/>
              <a:cs typeface="+mn-cs"/>
            </a:endParaRPr>
          </a:p>
        </p:txBody>
      </p:sp>
    </p:spTree>
    <p:extLst>
      <p:ext uri="{BB962C8B-B14F-4D97-AF65-F5344CB8AC3E}">
        <p14:creationId xmlns:p14="http://schemas.microsoft.com/office/powerpoint/2010/main" val="12037855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TotalTime>
  <Words>4096</Words>
  <Application>Microsoft Office PowerPoint</Application>
  <PresentationFormat>On-screen Show (4:3)</PresentationFormat>
  <Paragraphs>389</Paragraphs>
  <Slides>87</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87</vt:i4>
      </vt:variant>
    </vt:vector>
  </HeadingPairs>
  <TitlesOfParts>
    <vt:vector size="104" baseType="lpstr">
      <vt:lpstr>MS PGothic</vt:lpstr>
      <vt:lpstr>SimSun</vt:lpstr>
      <vt:lpstr>Andes</vt:lpstr>
      <vt:lpstr>Andes ExtraLight</vt:lpstr>
      <vt:lpstr>Arial</vt:lpstr>
      <vt:lpstr>Arial Body</vt:lpstr>
      <vt:lpstr>Arial Bold</vt:lpstr>
      <vt:lpstr>Calibri</vt:lpstr>
      <vt:lpstr>Calisto MT</vt:lpstr>
      <vt:lpstr>DroidSerif</vt:lpstr>
      <vt:lpstr>Segoe UI</vt:lpstr>
      <vt:lpstr>Times New Roman</vt:lpstr>
      <vt:lpstr>Trebuchet MS</vt:lpstr>
      <vt:lpstr>Verdana</vt:lpstr>
      <vt:lpstr>Wingdings</vt:lpstr>
      <vt:lpstr>2014 WB Treasury Slide Deck</vt:lpstr>
      <vt:lpstr>Full Page Interior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STEP : Using the System : Preferred Browsers, and URL  Preferred Browser : Google Chrome  Other browsers that support STEP : Internet Explorer, Firefox  Accessing the System : URL : step.worldbank.org  Click on : ‘LOGIN’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Enhancement and there after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UNSPSC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STEP Enhancement and there after … Handling Complaints Module in STEP  (Q &amp; A).</vt:lpstr>
      <vt:lpstr>STEP Enhancement and there after ….(Q &amp; A Contd) ..</vt:lpstr>
      <vt:lpstr>STEP Enhancement and there after …(Q &amp; A Contd.).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Patrick</dc:creator>
  <cp:lastModifiedBy>DELL</cp:lastModifiedBy>
  <cp:revision>26</cp:revision>
  <dcterms:created xsi:type="dcterms:W3CDTF">2020-05-21T13:48:29Z</dcterms:created>
  <dcterms:modified xsi:type="dcterms:W3CDTF">2020-07-31T04:23:41Z</dcterms:modified>
</cp:coreProperties>
</file>